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
  </p:notesMasterIdLst>
  <p:handoutMasterIdLst>
    <p:handoutMasterId r:id="rId11"/>
  </p:handoutMasterIdLst>
  <p:sldIdLst>
    <p:sldId id="280" r:id="rId2"/>
    <p:sldId id="273" r:id="rId3"/>
    <p:sldId id="274" r:id="rId4"/>
    <p:sldId id="276" r:id="rId5"/>
    <p:sldId id="277" r:id="rId6"/>
    <p:sldId id="281" r:id="rId7"/>
    <p:sldId id="282" r:id="rId8"/>
    <p:sldId id="283" r:id="rId9"/>
  </p:sldIdLst>
  <p:sldSz cx="9144000" cy="6858000" type="screen4x3"/>
  <p:notesSz cx="9236075" cy="6980238"/>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CC99FF"/>
    <a:srgbClr val="008080"/>
    <a:srgbClr val="FFFFCC"/>
    <a:srgbClr val="330099"/>
    <a:srgbClr val="33CC33"/>
    <a:srgbClr val="00CC99"/>
    <a:srgbClr val="CCEC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2787"/>
    <p:restoredTop sz="90929"/>
  </p:normalViewPr>
  <p:slideViewPr>
    <p:cSldViewPr snapToGrid="0">
      <p:cViewPr>
        <p:scale>
          <a:sx n="100" d="100"/>
          <a:sy n="100" d="100"/>
        </p:scale>
        <p:origin x="-143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181350" y="115888"/>
            <a:ext cx="2873375" cy="465137"/>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algn="ctr" defTabSz="927100" eaLnBrk="0" hangingPunct="0">
              <a:defRPr sz="1400"/>
            </a:lvl1pPr>
          </a:lstStyle>
          <a:p>
            <a:endParaRPr lang="en-US"/>
          </a:p>
        </p:txBody>
      </p:sp>
      <p:sp>
        <p:nvSpPr>
          <p:cNvPr id="4099" name="Rectangle 3"/>
          <p:cNvSpPr>
            <a:spLocks noGrp="1" noChangeArrowheads="1"/>
          </p:cNvSpPr>
          <p:nvPr>
            <p:ph type="dt" sz="quarter" idx="1"/>
          </p:nvPr>
        </p:nvSpPr>
        <p:spPr bwMode="auto">
          <a:xfrm>
            <a:off x="719138" y="6340475"/>
            <a:ext cx="2257425" cy="523875"/>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defTabSz="927100" eaLnBrk="0" hangingPunct="0">
              <a:defRPr sz="1400"/>
            </a:lvl1pPr>
          </a:lstStyle>
          <a:p>
            <a:endParaRPr lang="en-US"/>
          </a:p>
        </p:txBody>
      </p:sp>
      <p:sp>
        <p:nvSpPr>
          <p:cNvPr id="4100" name="Rectangle 4"/>
          <p:cNvSpPr>
            <a:spLocks noGrp="1" noChangeArrowheads="1"/>
          </p:cNvSpPr>
          <p:nvPr>
            <p:ph type="ftr" sz="quarter" idx="2"/>
          </p:nvPr>
        </p:nvSpPr>
        <p:spPr bwMode="auto">
          <a:xfrm>
            <a:off x="3181350" y="6340475"/>
            <a:ext cx="2873375" cy="523875"/>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algn="ctr" defTabSz="927100" eaLnBrk="0" hangingPunct="0">
              <a:defRPr sz="1400"/>
            </a:lvl1pPr>
          </a:lstStyle>
          <a:p>
            <a:endParaRPr lang="en-US"/>
          </a:p>
        </p:txBody>
      </p:sp>
      <p:sp>
        <p:nvSpPr>
          <p:cNvPr id="4101" name="Rectangle 5"/>
          <p:cNvSpPr>
            <a:spLocks noGrp="1" noChangeArrowheads="1"/>
          </p:cNvSpPr>
          <p:nvPr>
            <p:ph type="sldNum" sz="quarter" idx="3"/>
          </p:nvPr>
        </p:nvSpPr>
        <p:spPr bwMode="auto">
          <a:xfrm>
            <a:off x="6259513" y="6340475"/>
            <a:ext cx="2257425" cy="523875"/>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algn="r" defTabSz="927100" eaLnBrk="0" hangingPunct="0">
              <a:defRPr sz="1400"/>
            </a:lvl1pPr>
          </a:lstStyle>
          <a:p>
            <a:fld id="{628E72F4-6DE2-4F7D-86A0-5153B0262F98}" type="slidenum">
              <a:rPr lang="en-US"/>
              <a:pPr/>
              <a:t>‹N°›</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3181350" y="115888"/>
            <a:ext cx="2873375" cy="290512"/>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algn="ctr" defTabSz="927100" eaLnBrk="0" hangingPunct="0">
              <a:defRPr sz="1400"/>
            </a:lvl1pPr>
          </a:lstStyle>
          <a:p>
            <a:endParaRPr lang="en-US"/>
          </a:p>
        </p:txBody>
      </p:sp>
      <p:sp>
        <p:nvSpPr>
          <p:cNvPr id="2051" name="Rectangle 3"/>
          <p:cNvSpPr>
            <a:spLocks noGrp="1" noChangeArrowheads="1"/>
          </p:cNvSpPr>
          <p:nvPr>
            <p:ph type="dt" idx="1"/>
          </p:nvPr>
        </p:nvSpPr>
        <p:spPr bwMode="auto">
          <a:xfrm>
            <a:off x="719138" y="6515100"/>
            <a:ext cx="2257425" cy="349250"/>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defTabSz="927100" eaLnBrk="0" hangingPunct="0">
              <a:defRPr sz="1400"/>
            </a:lvl1pPr>
          </a:lstStyle>
          <a:p>
            <a:endParaRPr lang="en-US"/>
          </a:p>
        </p:txBody>
      </p:sp>
      <p:sp>
        <p:nvSpPr>
          <p:cNvPr id="2052" name="Rectangle 4"/>
          <p:cNvSpPr>
            <a:spLocks noGrp="1" noChangeArrowheads="1"/>
          </p:cNvSpPr>
          <p:nvPr>
            <p:ph type="ftr" sz="quarter" idx="4"/>
          </p:nvPr>
        </p:nvSpPr>
        <p:spPr bwMode="auto">
          <a:xfrm>
            <a:off x="3181350" y="6515100"/>
            <a:ext cx="2873375" cy="349250"/>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algn="ctr" defTabSz="927100" eaLnBrk="0" hangingPunct="0">
              <a:defRPr sz="1400"/>
            </a:lvl1pPr>
          </a:lstStyle>
          <a:p>
            <a:endParaRPr lang="en-US"/>
          </a:p>
        </p:txBody>
      </p:sp>
      <p:sp>
        <p:nvSpPr>
          <p:cNvPr id="2053" name="Rectangle 5"/>
          <p:cNvSpPr>
            <a:spLocks noGrp="1" noChangeArrowheads="1"/>
          </p:cNvSpPr>
          <p:nvPr>
            <p:ph type="sldNum" sz="quarter" idx="5"/>
          </p:nvPr>
        </p:nvSpPr>
        <p:spPr bwMode="auto">
          <a:xfrm>
            <a:off x="6259513" y="6515100"/>
            <a:ext cx="2257425" cy="349250"/>
          </a:xfrm>
          <a:prstGeom prst="rect">
            <a:avLst/>
          </a:prstGeom>
          <a:noFill/>
          <a:ln w="9525">
            <a:noFill/>
            <a:miter lim="800000"/>
            <a:headEnd/>
            <a:tailEnd/>
          </a:ln>
          <a:effectLst/>
        </p:spPr>
        <p:txBody>
          <a:bodyPr vert="horz" wrap="none" lIns="93662" tIns="46038" rIns="93662" bIns="46038" numCol="1" anchor="ctr" anchorCtr="0" compatLnSpc="1">
            <a:prstTxWarp prst="textNoShape">
              <a:avLst/>
            </a:prstTxWarp>
          </a:bodyPr>
          <a:lstStyle>
            <a:lvl1pPr algn="r" defTabSz="927100" eaLnBrk="0" hangingPunct="0">
              <a:defRPr sz="1400"/>
            </a:lvl1pPr>
          </a:lstStyle>
          <a:p>
            <a:fld id="{6075B9E7-DCAF-42FA-9A09-A07E8318FD98}" type="slidenum">
              <a:rPr lang="en-US"/>
              <a:pPr/>
              <a:t>‹N°›</a:t>
            </a:fld>
            <a:endParaRPr lang="en-US"/>
          </a:p>
        </p:txBody>
      </p:sp>
      <p:sp>
        <p:nvSpPr>
          <p:cNvPr id="2054" name="Rectangle 6"/>
          <p:cNvSpPr>
            <a:spLocks noGrp="1" noChangeArrowheads="1"/>
          </p:cNvSpPr>
          <p:nvPr>
            <p:ph type="body" sz="quarter" idx="3"/>
          </p:nvPr>
        </p:nvSpPr>
        <p:spPr bwMode="auto">
          <a:xfrm>
            <a:off x="1231900" y="3316288"/>
            <a:ext cx="6772275" cy="3140075"/>
          </a:xfrm>
          <a:prstGeom prst="rect">
            <a:avLst/>
          </a:prstGeom>
          <a:noFill/>
          <a:ln w="9525">
            <a:noFill/>
            <a:miter lim="800000"/>
            <a:headEnd/>
            <a:tailEnd/>
          </a:ln>
          <a:effectLst/>
        </p:spPr>
        <p:txBody>
          <a:bodyPr vert="horz" wrap="square" lIns="93662" tIns="46038" rIns="93662" bIns="46038" numCol="1" anchor="t" anchorCtr="0" compatLnSpc="1">
            <a:prstTxWarp prst="textNoShape">
              <a:avLst/>
            </a:prstTxWarp>
          </a:bodyPr>
          <a:lstStyle/>
          <a:p>
            <a:pPr lvl="0"/>
            <a:endParaRPr lang="en-US" smtClean="0"/>
          </a:p>
          <a:p>
            <a:pPr lvl="1"/>
            <a:endParaRPr lang="en-US" smtClean="0"/>
          </a:p>
          <a:p>
            <a:pPr lvl="1"/>
            <a:endParaRPr lang="en-US" smtClean="0"/>
          </a:p>
          <a:p>
            <a:pPr lvl="2"/>
            <a:endParaRPr lang="en-US" smtClean="0"/>
          </a:p>
          <a:p>
            <a:pPr lvl="2"/>
            <a:endParaRPr lang="en-US" smtClean="0"/>
          </a:p>
          <a:p>
            <a:pPr lvl="3"/>
            <a:endParaRPr lang="en-US" smtClean="0"/>
          </a:p>
          <a:p>
            <a:pPr lvl="3"/>
            <a:endParaRPr lang="en-US" smtClean="0"/>
          </a:p>
          <a:p>
            <a:pPr lvl="4"/>
            <a:endParaRPr lang="en-US" smtClean="0"/>
          </a:p>
          <a:p>
            <a:pPr lvl="0"/>
            <a:endParaRPr lang="en-US" smtClean="0"/>
          </a:p>
        </p:txBody>
      </p:sp>
      <p:sp>
        <p:nvSpPr>
          <p:cNvPr id="2055" name="Rectangle 7"/>
          <p:cNvSpPr>
            <a:spLocks noGrp="1" noRot="1" noChangeAspect="1" noChangeArrowheads="1" noTextEdit="1"/>
          </p:cNvSpPr>
          <p:nvPr>
            <p:ph type="sldImg" idx="2"/>
          </p:nvPr>
        </p:nvSpPr>
        <p:spPr bwMode="auto">
          <a:xfrm>
            <a:off x="2881313" y="530225"/>
            <a:ext cx="3473450" cy="2605088"/>
          </a:xfrm>
          <a:prstGeom prst="rect">
            <a:avLst/>
          </a:prstGeom>
          <a:noFill/>
          <a:ln w="12700">
            <a:solidFill>
              <a:schemeClr val="tx1"/>
            </a:solidFill>
            <a:miter lim="800000"/>
            <a:headEnd/>
            <a:tailEnd/>
          </a:ln>
          <a:effectLst/>
        </p:spPr>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3078" name="Group 6"/>
          <p:cNvGrpSpPr>
            <a:grpSpLocks/>
          </p:cNvGrpSpPr>
          <p:nvPr/>
        </p:nvGrpSpPr>
        <p:grpSpPr bwMode="auto">
          <a:xfrm>
            <a:off x="0" y="0"/>
            <a:ext cx="8478838" cy="6173788"/>
            <a:chOff x="0" y="0"/>
            <a:chExt cx="5341" cy="3889"/>
          </a:xfrm>
        </p:grpSpPr>
        <p:sp>
          <p:nvSpPr>
            <p:cNvPr id="3074" name="Freeform 2"/>
            <p:cNvSpPr>
              <a:spLocks/>
            </p:cNvSpPr>
            <p:nvPr/>
          </p:nvSpPr>
          <p:spPr bwMode="ltGray">
            <a:xfrm>
              <a:off x="0" y="0"/>
              <a:ext cx="3864" cy="3889"/>
            </a:xfrm>
            <a:custGeom>
              <a:avLst/>
              <a:gdLst/>
              <a:ahLst/>
              <a:cxnLst>
                <a:cxn ang="0">
                  <a:pos x="3863" y="3418"/>
                </a:cxn>
                <a:cxn ang="0">
                  <a:pos x="457" y="0"/>
                </a:cxn>
                <a:cxn ang="0">
                  <a:pos x="0" y="0"/>
                </a:cxn>
                <a:cxn ang="0">
                  <a:pos x="0" y="481"/>
                </a:cxn>
                <a:cxn ang="0">
                  <a:pos x="3394" y="3888"/>
                </a:cxn>
                <a:cxn ang="0">
                  <a:pos x="3863" y="3418"/>
                </a:cxn>
              </a:cxnLst>
              <a:rect l="0" t="0" r="r" b="b"/>
              <a:pathLst>
                <a:path w="3864" h="3889">
                  <a:moveTo>
                    <a:pt x="3863" y="3418"/>
                  </a:moveTo>
                  <a:lnTo>
                    <a:pt x="457" y="0"/>
                  </a:lnTo>
                  <a:lnTo>
                    <a:pt x="0" y="0"/>
                  </a:lnTo>
                  <a:lnTo>
                    <a:pt x="0" y="481"/>
                  </a:lnTo>
                  <a:lnTo>
                    <a:pt x="3394" y="3888"/>
                  </a:lnTo>
                  <a:lnTo>
                    <a:pt x="3863" y="3418"/>
                  </a:lnTo>
                </a:path>
              </a:pathLst>
            </a:custGeom>
            <a:solidFill>
              <a:schemeClr val="bg1">
                <a:alpha val="50000"/>
              </a:schemeClr>
            </a:solidFill>
            <a:ln w="9525" cap="rnd">
              <a:noFill/>
              <a:round/>
              <a:headEnd type="none" w="sm" len="sm"/>
              <a:tailEnd type="none" w="sm" len="sm"/>
            </a:ln>
            <a:effectLst/>
          </p:spPr>
          <p:txBody>
            <a:bodyPr/>
            <a:lstStyle/>
            <a:p>
              <a:endParaRPr lang="fr-FR"/>
            </a:p>
          </p:txBody>
        </p:sp>
        <p:sp>
          <p:nvSpPr>
            <p:cNvPr id="3075" name="Freeform 3"/>
            <p:cNvSpPr>
              <a:spLocks/>
            </p:cNvSpPr>
            <p:nvPr/>
          </p:nvSpPr>
          <p:spPr bwMode="ltGray">
            <a:xfrm>
              <a:off x="860" y="0"/>
              <a:ext cx="3393" cy="3223"/>
            </a:xfrm>
            <a:custGeom>
              <a:avLst/>
              <a:gdLst/>
              <a:ahLst/>
              <a:cxnLst>
                <a:cxn ang="0">
                  <a:pos x="369" y="0"/>
                </a:cxn>
                <a:cxn ang="0">
                  <a:pos x="3392" y="3036"/>
                </a:cxn>
                <a:cxn ang="0">
                  <a:pos x="3207" y="3222"/>
                </a:cxn>
                <a:cxn ang="0">
                  <a:pos x="0" y="0"/>
                </a:cxn>
                <a:cxn ang="0">
                  <a:pos x="369" y="0"/>
                </a:cxn>
              </a:cxnLst>
              <a:rect l="0" t="0" r="r" b="b"/>
              <a:pathLst>
                <a:path w="3393" h="3223">
                  <a:moveTo>
                    <a:pt x="369" y="0"/>
                  </a:moveTo>
                  <a:lnTo>
                    <a:pt x="3392" y="3036"/>
                  </a:lnTo>
                  <a:lnTo>
                    <a:pt x="3207" y="3222"/>
                  </a:lnTo>
                  <a:lnTo>
                    <a:pt x="0" y="0"/>
                  </a:lnTo>
                  <a:lnTo>
                    <a:pt x="369" y="0"/>
                  </a:lnTo>
                </a:path>
              </a:pathLst>
            </a:custGeom>
            <a:solidFill>
              <a:schemeClr val="bg1">
                <a:alpha val="50000"/>
              </a:schemeClr>
            </a:solidFill>
            <a:ln w="9525" cap="rnd">
              <a:noFill/>
              <a:round/>
              <a:headEnd type="none" w="sm" len="sm"/>
              <a:tailEnd type="none" w="sm" len="sm"/>
            </a:ln>
            <a:effectLst/>
          </p:spPr>
          <p:txBody>
            <a:bodyPr/>
            <a:lstStyle/>
            <a:p>
              <a:endParaRPr lang="fr-FR"/>
            </a:p>
          </p:txBody>
        </p:sp>
        <p:sp>
          <p:nvSpPr>
            <p:cNvPr id="3076" name="Freeform 4"/>
            <p:cNvSpPr>
              <a:spLocks/>
            </p:cNvSpPr>
            <p:nvPr/>
          </p:nvSpPr>
          <p:spPr bwMode="ltGray">
            <a:xfrm>
              <a:off x="2187" y="0"/>
              <a:ext cx="2858" cy="2556"/>
            </a:xfrm>
            <a:custGeom>
              <a:avLst/>
              <a:gdLst/>
              <a:ahLst/>
              <a:cxnLst>
                <a:cxn ang="0">
                  <a:pos x="629" y="0"/>
                </a:cxn>
                <a:cxn ang="0">
                  <a:pos x="2857" y="2238"/>
                </a:cxn>
                <a:cxn ang="0">
                  <a:pos x="2542" y="2555"/>
                </a:cxn>
                <a:cxn ang="0">
                  <a:pos x="0" y="0"/>
                </a:cxn>
                <a:cxn ang="0">
                  <a:pos x="629" y="0"/>
                </a:cxn>
              </a:cxnLst>
              <a:rect l="0" t="0" r="r" b="b"/>
              <a:pathLst>
                <a:path w="2858" h="2556">
                  <a:moveTo>
                    <a:pt x="629" y="0"/>
                  </a:moveTo>
                  <a:lnTo>
                    <a:pt x="2857" y="2238"/>
                  </a:lnTo>
                  <a:lnTo>
                    <a:pt x="2542" y="2555"/>
                  </a:lnTo>
                  <a:lnTo>
                    <a:pt x="0" y="0"/>
                  </a:lnTo>
                  <a:lnTo>
                    <a:pt x="629" y="0"/>
                  </a:lnTo>
                </a:path>
              </a:pathLst>
            </a:custGeom>
            <a:solidFill>
              <a:schemeClr val="bg1">
                <a:alpha val="50000"/>
              </a:schemeClr>
            </a:solidFill>
            <a:ln w="9525" cap="rnd">
              <a:noFill/>
              <a:round/>
              <a:headEnd type="none" w="sm" len="sm"/>
              <a:tailEnd type="none" w="sm" len="sm"/>
            </a:ln>
            <a:effectLst/>
          </p:spPr>
          <p:txBody>
            <a:bodyPr/>
            <a:lstStyle/>
            <a:p>
              <a:endParaRPr lang="fr-FR"/>
            </a:p>
          </p:txBody>
        </p:sp>
        <p:sp>
          <p:nvSpPr>
            <p:cNvPr id="3077" name="Freeform 5"/>
            <p:cNvSpPr>
              <a:spLocks/>
            </p:cNvSpPr>
            <p:nvPr/>
          </p:nvSpPr>
          <p:spPr bwMode="ltGray">
            <a:xfrm>
              <a:off x="3056" y="0"/>
              <a:ext cx="2285" cy="2121"/>
            </a:xfrm>
            <a:custGeom>
              <a:avLst/>
              <a:gdLst/>
              <a:ahLst/>
              <a:cxnLst>
                <a:cxn ang="0">
                  <a:pos x="0" y="0"/>
                </a:cxn>
                <a:cxn ang="0">
                  <a:pos x="2110" y="2120"/>
                </a:cxn>
                <a:cxn ang="0">
                  <a:pos x="2284" y="1945"/>
                </a:cxn>
                <a:cxn ang="0">
                  <a:pos x="347" y="0"/>
                </a:cxn>
                <a:cxn ang="0">
                  <a:pos x="0" y="0"/>
                </a:cxn>
              </a:cxnLst>
              <a:rect l="0" t="0" r="r" b="b"/>
              <a:pathLst>
                <a:path w="2285" h="2121">
                  <a:moveTo>
                    <a:pt x="0" y="0"/>
                  </a:moveTo>
                  <a:lnTo>
                    <a:pt x="2110" y="2120"/>
                  </a:lnTo>
                  <a:lnTo>
                    <a:pt x="2284" y="1945"/>
                  </a:lnTo>
                  <a:lnTo>
                    <a:pt x="347" y="0"/>
                  </a:lnTo>
                  <a:lnTo>
                    <a:pt x="0" y="0"/>
                  </a:lnTo>
                </a:path>
              </a:pathLst>
            </a:custGeom>
            <a:solidFill>
              <a:schemeClr val="bg1">
                <a:alpha val="50000"/>
              </a:schemeClr>
            </a:solidFill>
            <a:ln w="9525" cap="rnd">
              <a:noFill/>
              <a:round/>
              <a:headEnd type="none" w="sm" len="sm"/>
              <a:tailEnd type="none" w="sm" len="sm"/>
            </a:ln>
            <a:effectLst/>
          </p:spPr>
          <p:txBody>
            <a:bodyPr/>
            <a:lstStyle/>
            <a:p>
              <a:endParaRPr lang="fr-FR"/>
            </a:p>
          </p:txBody>
        </p:sp>
      </p:grpSp>
      <p:sp>
        <p:nvSpPr>
          <p:cNvPr id="3079" name="Rectangle 7"/>
          <p:cNvSpPr>
            <a:spLocks noGrp="1" noChangeArrowheads="1"/>
          </p:cNvSpPr>
          <p:nvPr>
            <p:ph type="ctrTitle" sz="quarter"/>
          </p:nvPr>
        </p:nvSpPr>
        <p:spPr>
          <a:xfrm>
            <a:off x="685800" y="1143000"/>
            <a:ext cx="7772400" cy="1143000"/>
          </a:xfrm>
        </p:spPr>
        <p:txBody>
          <a:bodyPr/>
          <a:lstStyle>
            <a:lvl1pPr>
              <a:defRPr/>
            </a:lvl1pPr>
          </a:lstStyle>
          <a:p>
            <a:r>
              <a:rPr lang="fr-FR" smtClean="0"/>
              <a:t>Cliquez pour modifier le style du titre</a:t>
            </a:r>
            <a:endParaRPr lang="en-US"/>
          </a:p>
        </p:txBody>
      </p:sp>
      <p:sp>
        <p:nvSpPr>
          <p:cNvPr id="3080" name="Rectangle 8"/>
          <p:cNvSpPr>
            <a:spLocks noGrp="1" noChangeArrowheads="1"/>
          </p:cNvSpPr>
          <p:nvPr>
            <p:ph type="subTitle" sz="quarter" idx="1"/>
          </p:nvPr>
        </p:nvSpPr>
        <p:spPr>
          <a:xfrm>
            <a:off x="1371600" y="2819400"/>
            <a:ext cx="6400800" cy="1752600"/>
          </a:xfrm>
        </p:spPr>
        <p:txBody>
          <a:bodyPr/>
          <a:lstStyle>
            <a:lvl1pPr marL="0" indent="0" algn="ctr">
              <a:buFont typeface="Monotype Sorts" pitchFamily="2" charset="2"/>
              <a:buNone/>
              <a:defRPr/>
            </a:lvl1pPr>
          </a:lstStyle>
          <a:p>
            <a:r>
              <a:rPr lang="fr-FR" smtClean="0"/>
              <a:t>Cliquez pour modifier le style des sous-titres du masque</a:t>
            </a:r>
            <a:endParaRPr lang="en-US"/>
          </a:p>
        </p:txBody>
      </p:sp>
      <p:sp>
        <p:nvSpPr>
          <p:cNvPr id="3081" name="Rectangle 9"/>
          <p:cNvSpPr>
            <a:spLocks noGrp="1" noChangeArrowheads="1"/>
          </p:cNvSpPr>
          <p:nvPr>
            <p:ph type="dt" sz="quarter" idx="2"/>
          </p:nvPr>
        </p:nvSpPr>
        <p:spPr/>
        <p:txBody>
          <a:bodyPr/>
          <a:lstStyle>
            <a:lvl1pPr>
              <a:defRPr/>
            </a:lvl1pPr>
          </a:lstStyle>
          <a:p>
            <a:endParaRPr lang="en-US"/>
          </a:p>
        </p:txBody>
      </p:sp>
      <p:sp>
        <p:nvSpPr>
          <p:cNvPr id="3082" name="Rectangle 10"/>
          <p:cNvSpPr>
            <a:spLocks noGrp="1" noChangeArrowheads="1"/>
          </p:cNvSpPr>
          <p:nvPr>
            <p:ph type="ftr" sz="quarter" idx="3"/>
          </p:nvPr>
        </p:nvSpPr>
        <p:spPr/>
        <p:txBody>
          <a:bodyPr/>
          <a:lstStyle>
            <a:lvl1pPr>
              <a:defRPr/>
            </a:lvl1pPr>
          </a:lstStyle>
          <a:p>
            <a:endParaRPr lang="en-US"/>
          </a:p>
        </p:txBody>
      </p:sp>
      <p:sp>
        <p:nvSpPr>
          <p:cNvPr id="3083" name="Rectangle 11"/>
          <p:cNvSpPr>
            <a:spLocks noGrp="1" noChangeArrowheads="1"/>
          </p:cNvSpPr>
          <p:nvPr>
            <p:ph type="sldNum" sz="quarter" idx="4"/>
          </p:nvPr>
        </p:nvSpPr>
        <p:spPr/>
        <p:txBody>
          <a:bodyPr/>
          <a:lstStyle>
            <a:lvl1pPr>
              <a:defRPr/>
            </a:lvl1pPr>
          </a:lstStyle>
          <a:p>
            <a:fld id="{C6982C2B-D4D3-488B-A687-E8FEBF3F4F65}" type="slidenum">
              <a:rPr lang="en-US"/>
              <a:pPr/>
              <a:t>‹N°›</a:t>
            </a:fld>
            <a:endParaRPr lang="en-US"/>
          </a:p>
        </p:txBody>
      </p:sp>
    </p:spTree>
  </p:cSld>
  <p:clrMapOvr>
    <a:masterClrMapping/>
  </p:clrMapOvr>
  <p:transition>
    <p:check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2386E09E-64FF-4E7D-834C-325C0B9503C3}" type="slidenum">
              <a:rPr lang="en-US"/>
              <a:pPr/>
              <a:t>‹N°›</a:t>
            </a:fld>
            <a:endParaRPr lang="en-US"/>
          </a:p>
        </p:txBody>
      </p:sp>
    </p:spTree>
  </p:cSld>
  <p:clrMapOvr>
    <a:masterClrMapping/>
  </p:clrMapOvr>
  <p:transition>
    <p:check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0B357C0E-B9E9-4070-B81E-ADA823834304}" type="slidenum">
              <a:rPr lang="en-US"/>
              <a:pPr/>
              <a:t>‹N°›</a:t>
            </a:fld>
            <a:endParaRPr lang="en-US"/>
          </a:p>
        </p:txBody>
      </p:sp>
    </p:spTree>
  </p:cSld>
  <p:clrMapOvr>
    <a:masterClrMapping/>
  </p:clrMapOvr>
  <p:transition>
    <p:check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FCAF8A55-FEC2-4DEC-8922-4F76F0F0ABE1}" type="slidenum">
              <a:rPr lang="en-US"/>
              <a:pPr/>
              <a:t>‹N°›</a:t>
            </a:fld>
            <a:endParaRPr lang="en-US"/>
          </a:p>
        </p:txBody>
      </p:sp>
    </p:spTree>
  </p:cSld>
  <p:clrMapOvr>
    <a:masterClrMapping/>
  </p:clrMapOvr>
  <p:transition>
    <p:check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endParaRPr lang="en-US"/>
          </a:p>
        </p:txBody>
      </p:sp>
      <p:sp>
        <p:nvSpPr>
          <p:cNvPr id="9" name="Espace réservé du numéro de diapositive 8"/>
          <p:cNvSpPr>
            <a:spLocks noGrp="1"/>
          </p:cNvSpPr>
          <p:nvPr>
            <p:ph type="sldNum" sz="quarter" idx="12"/>
          </p:nvPr>
        </p:nvSpPr>
        <p:spPr/>
        <p:txBody>
          <a:bodyPr/>
          <a:lstStyle>
            <a:lvl1pPr>
              <a:defRPr/>
            </a:lvl1pPr>
          </a:lstStyle>
          <a:p>
            <a:fld id="{DECCF5D4-BB83-4712-8A07-504557CACA40}" type="slidenum">
              <a:rPr lang="en-US"/>
              <a:pPr/>
              <a:t>‹N°›</a:t>
            </a:fld>
            <a:endParaRPr lang="en-US"/>
          </a:p>
        </p:txBody>
      </p:sp>
    </p:spTree>
  </p:cSld>
  <p:clrMapOvr>
    <a:masterClrMapping/>
  </p:clrMapOvr>
  <p:transition>
    <p:check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endParaRPr lang="en-US"/>
          </a:p>
        </p:txBody>
      </p:sp>
      <p:sp>
        <p:nvSpPr>
          <p:cNvPr id="5" name="Espace réservé du numéro de diapositive 4"/>
          <p:cNvSpPr>
            <a:spLocks noGrp="1"/>
          </p:cNvSpPr>
          <p:nvPr>
            <p:ph type="sldNum" sz="quarter" idx="12"/>
          </p:nvPr>
        </p:nvSpPr>
        <p:spPr/>
        <p:txBody>
          <a:bodyPr/>
          <a:lstStyle>
            <a:lvl1pPr>
              <a:defRPr/>
            </a:lvl1pPr>
          </a:lstStyle>
          <a:p>
            <a:fld id="{C78D6556-80AD-4E9F-813B-46D551EA2D13}" type="slidenum">
              <a:rPr lang="en-US"/>
              <a:pPr/>
              <a:t>‹N°›</a:t>
            </a:fld>
            <a:endParaRPr lang="en-US"/>
          </a:p>
        </p:txBody>
      </p:sp>
    </p:spTree>
  </p:cSld>
  <p:clrMapOvr>
    <a:masterClrMapping/>
  </p:clrMapOvr>
  <p:transition>
    <p:check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endParaRPr lang="en-US"/>
          </a:p>
        </p:txBody>
      </p:sp>
      <p:sp>
        <p:nvSpPr>
          <p:cNvPr id="4" name="Espace réservé du numéro de diapositive 3"/>
          <p:cNvSpPr>
            <a:spLocks noGrp="1"/>
          </p:cNvSpPr>
          <p:nvPr>
            <p:ph type="sldNum" sz="quarter" idx="12"/>
          </p:nvPr>
        </p:nvSpPr>
        <p:spPr/>
        <p:txBody>
          <a:bodyPr/>
          <a:lstStyle>
            <a:lvl1pPr>
              <a:defRPr/>
            </a:lvl1pPr>
          </a:lstStyle>
          <a:p>
            <a:fld id="{3B99D84B-0EBE-4025-B746-62C2AE52FE3A}" type="slidenum">
              <a:rPr lang="en-US"/>
              <a:pPr/>
              <a:t>‹N°›</a:t>
            </a:fld>
            <a:endParaRPr lang="en-US"/>
          </a:p>
        </p:txBody>
      </p:sp>
    </p:spTree>
  </p:cSld>
  <p:clrMapOvr>
    <a:masterClrMapping/>
  </p:clrMapOvr>
  <p:transition>
    <p:check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7E3405B1-50F6-45AF-B683-052F32536740}" type="slidenum">
              <a:rPr lang="en-US"/>
              <a:pPr/>
              <a:t>‹N°›</a:t>
            </a:fld>
            <a:endParaRPr lang="en-US"/>
          </a:p>
        </p:txBody>
      </p:sp>
    </p:spTree>
  </p:cSld>
  <p:clrMapOvr>
    <a:masterClrMapping/>
  </p:clrMapOvr>
  <p:transition>
    <p:check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A2E93DF9-0068-4189-826A-9FE0AEBAE078}" type="slidenum">
              <a:rPr lang="en-US"/>
              <a:pPr/>
              <a:t>‹N°›</a:t>
            </a:fld>
            <a:endParaRPr lang="en-US"/>
          </a:p>
        </p:txBody>
      </p:sp>
    </p:spTree>
  </p:cSld>
  <p:clrMapOvr>
    <a:masterClrMapping/>
  </p:clrMapOvr>
  <p:transition>
    <p:check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63ECB4C6-6E33-4151-893E-02D1A5C19C47}" type="slidenum">
              <a:rPr lang="en-US"/>
              <a:pPr/>
              <a:t>‹N°›</a:t>
            </a:fld>
            <a:endParaRPr lang="en-US"/>
          </a:p>
        </p:txBody>
      </p:sp>
    </p:spTree>
  </p:cSld>
  <p:clrMapOvr>
    <a:masterClrMapping/>
  </p:clrMapOvr>
  <p:transition>
    <p:check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228600"/>
            <a:ext cx="1943100" cy="57150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685800" y="228600"/>
            <a:ext cx="5676900" cy="57150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16AD01E3-3419-4A09-B342-EEAE55E67BFE}" type="slidenum">
              <a:rPr lang="en-US"/>
              <a:pPr/>
              <a:t>‹N°›</a:t>
            </a:fld>
            <a:endParaRPr lang="en-US"/>
          </a:p>
        </p:txBody>
      </p:sp>
    </p:spTree>
  </p:cSld>
  <p:clrMapOvr>
    <a:masterClrMapping/>
  </p:clrMapOvr>
  <p:transition>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30" name="Group 6"/>
          <p:cNvGrpSpPr>
            <a:grpSpLocks/>
          </p:cNvGrpSpPr>
          <p:nvPr/>
        </p:nvGrpSpPr>
        <p:grpSpPr bwMode="auto">
          <a:xfrm>
            <a:off x="0" y="0"/>
            <a:ext cx="8478838" cy="6173788"/>
            <a:chOff x="0" y="0"/>
            <a:chExt cx="5341" cy="3889"/>
          </a:xfrm>
        </p:grpSpPr>
        <p:sp>
          <p:nvSpPr>
            <p:cNvPr id="1026" name="Freeform 2"/>
            <p:cNvSpPr>
              <a:spLocks/>
            </p:cNvSpPr>
            <p:nvPr/>
          </p:nvSpPr>
          <p:spPr bwMode="ltGray">
            <a:xfrm>
              <a:off x="0" y="0"/>
              <a:ext cx="3864" cy="3889"/>
            </a:xfrm>
            <a:custGeom>
              <a:avLst/>
              <a:gdLst/>
              <a:ahLst/>
              <a:cxnLst>
                <a:cxn ang="0">
                  <a:pos x="3863" y="3418"/>
                </a:cxn>
                <a:cxn ang="0">
                  <a:pos x="457" y="0"/>
                </a:cxn>
                <a:cxn ang="0">
                  <a:pos x="0" y="0"/>
                </a:cxn>
                <a:cxn ang="0">
                  <a:pos x="0" y="481"/>
                </a:cxn>
                <a:cxn ang="0">
                  <a:pos x="3394" y="3888"/>
                </a:cxn>
                <a:cxn ang="0">
                  <a:pos x="3863" y="3418"/>
                </a:cxn>
              </a:cxnLst>
              <a:rect l="0" t="0" r="r" b="b"/>
              <a:pathLst>
                <a:path w="3864" h="3889">
                  <a:moveTo>
                    <a:pt x="3863" y="3418"/>
                  </a:moveTo>
                  <a:lnTo>
                    <a:pt x="457" y="0"/>
                  </a:lnTo>
                  <a:lnTo>
                    <a:pt x="0" y="0"/>
                  </a:lnTo>
                  <a:lnTo>
                    <a:pt x="0" y="481"/>
                  </a:lnTo>
                  <a:lnTo>
                    <a:pt x="3394" y="3888"/>
                  </a:lnTo>
                  <a:lnTo>
                    <a:pt x="3863" y="3418"/>
                  </a:lnTo>
                </a:path>
              </a:pathLst>
            </a:custGeom>
            <a:solidFill>
              <a:schemeClr val="bg1">
                <a:alpha val="50000"/>
              </a:schemeClr>
            </a:solidFill>
            <a:ln w="9525" cap="rnd">
              <a:noFill/>
              <a:round/>
              <a:headEnd type="none" w="sm" len="sm"/>
              <a:tailEnd type="none" w="sm" len="sm"/>
            </a:ln>
            <a:effectLst/>
          </p:spPr>
          <p:txBody>
            <a:bodyPr/>
            <a:lstStyle/>
            <a:p>
              <a:endParaRPr lang="fr-FR"/>
            </a:p>
          </p:txBody>
        </p:sp>
        <p:sp>
          <p:nvSpPr>
            <p:cNvPr id="1027" name="Freeform 3"/>
            <p:cNvSpPr>
              <a:spLocks/>
            </p:cNvSpPr>
            <p:nvPr/>
          </p:nvSpPr>
          <p:spPr bwMode="ltGray">
            <a:xfrm>
              <a:off x="860" y="0"/>
              <a:ext cx="3393" cy="3223"/>
            </a:xfrm>
            <a:custGeom>
              <a:avLst/>
              <a:gdLst/>
              <a:ahLst/>
              <a:cxnLst>
                <a:cxn ang="0">
                  <a:pos x="369" y="0"/>
                </a:cxn>
                <a:cxn ang="0">
                  <a:pos x="3392" y="3036"/>
                </a:cxn>
                <a:cxn ang="0">
                  <a:pos x="3207" y="3222"/>
                </a:cxn>
                <a:cxn ang="0">
                  <a:pos x="0" y="0"/>
                </a:cxn>
                <a:cxn ang="0">
                  <a:pos x="369" y="0"/>
                </a:cxn>
              </a:cxnLst>
              <a:rect l="0" t="0" r="r" b="b"/>
              <a:pathLst>
                <a:path w="3393" h="3223">
                  <a:moveTo>
                    <a:pt x="369" y="0"/>
                  </a:moveTo>
                  <a:lnTo>
                    <a:pt x="3392" y="3036"/>
                  </a:lnTo>
                  <a:lnTo>
                    <a:pt x="3207" y="3222"/>
                  </a:lnTo>
                  <a:lnTo>
                    <a:pt x="0" y="0"/>
                  </a:lnTo>
                  <a:lnTo>
                    <a:pt x="369" y="0"/>
                  </a:lnTo>
                </a:path>
              </a:pathLst>
            </a:custGeom>
            <a:solidFill>
              <a:schemeClr val="bg1">
                <a:alpha val="50000"/>
              </a:schemeClr>
            </a:solidFill>
            <a:ln w="9525" cap="rnd">
              <a:noFill/>
              <a:round/>
              <a:headEnd type="none" w="sm" len="sm"/>
              <a:tailEnd type="none" w="sm" len="sm"/>
            </a:ln>
            <a:effectLst/>
          </p:spPr>
          <p:txBody>
            <a:bodyPr/>
            <a:lstStyle/>
            <a:p>
              <a:endParaRPr lang="fr-FR"/>
            </a:p>
          </p:txBody>
        </p:sp>
        <p:sp>
          <p:nvSpPr>
            <p:cNvPr id="1028" name="Freeform 4"/>
            <p:cNvSpPr>
              <a:spLocks/>
            </p:cNvSpPr>
            <p:nvPr/>
          </p:nvSpPr>
          <p:spPr bwMode="ltGray">
            <a:xfrm>
              <a:off x="2187" y="0"/>
              <a:ext cx="2858" cy="2556"/>
            </a:xfrm>
            <a:custGeom>
              <a:avLst/>
              <a:gdLst/>
              <a:ahLst/>
              <a:cxnLst>
                <a:cxn ang="0">
                  <a:pos x="629" y="0"/>
                </a:cxn>
                <a:cxn ang="0">
                  <a:pos x="2857" y="2238"/>
                </a:cxn>
                <a:cxn ang="0">
                  <a:pos x="2542" y="2555"/>
                </a:cxn>
                <a:cxn ang="0">
                  <a:pos x="0" y="0"/>
                </a:cxn>
                <a:cxn ang="0">
                  <a:pos x="629" y="0"/>
                </a:cxn>
              </a:cxnLst>
              <a:rect l="0" t="0" r="r" b="b"/>
              <a:pathLst>
                <a:path w="2858" h="2556">
                  <a:moveTo>
                    <a:pt x="629" y="0"/>
                  </a:moveTo>
                  <a:lnTo>
                    <a:pt x="2857" y="2238"/>
                  </a:lnTo>
                  <a:lnTo>
                    <a:pt x="2542" y="2555"/>
                  </a:lnTo>
                  <a:lnTo>
                    <a:pt x="0" y="0"/>
                  </a:lnTo>
                  <a:lnTo>
                    <a:pt x="629" y="0"/>
                  </a:lnTo>
                </a:path>
              </a:pathLst>
            </a:custGeom>
            <a:solidFill>
              <a:schemeClr val="bg1">
                <a:alpha val="50000"/>
              </a:schemeClr>
            </a:solidFill>
            <a:ln w="9525" cap="rnd">
              <a:noFill/>
              <a:round/>
              <a:headEnd type="none" w="sm" len="sm"/>
              <a:tailEnd type="none" w="sm" len="sm"/>
            </a:ln>
            <a:effectLst/>
          </p:spPr>
          <p:txBody>
            <a:bodyPr/>
            <a:lstStyle/>
            <a:p>
              <a:endParaRPr lang="fr-FR"/>
            </a:p>
          </p:txBody>
        </p:sp>
        <p:sp>
          <p:nvSpPr>
            <p:cNvPr id="1029" name="Freeform 5"/>
            <p:cNvSpPr>
              <a:spLocks/>
            </p:cNvSpPr>
            <p:nvPr/>
          </p:nvSpPr>
          <p:spPr bwMode="ltGray">
            <a:xfrm>
              <a:off x="3056" y="0"/>
              <a:ext cx="2285" cy="2121"/>
            </a:xfrm>
            <a:custGeom>
              <a:avLst/>
              <a:gdLst/>
              <a:ahLst/>
              <a:cxnLst>
                <a:cxn ang="0">
                  <a:pos x="0" y="0"/>
                </a:cxn>
                <a:cxn ang="0">
                  <a:pos x="2110" y="2120"/>
                </a:cxn>
                <a:cxn ang="0">
                  <a:pos x="2284" y="1945"/>
                </a:cxn>
                <a:cxn ang="0">
                  <a:pos x="347" y="0"/>
                </a:cxn>
                <a:cxn ang="0">
                  <a:pos x="0" y="0"/>
                </a:cxn>
              </a:cxnLst>
              <a:rect l="0" t="0" r="r" b="b"/>
              <a:pathLst>
                <a:path w="2285" h="2121">
                  <a:moveTo>
                    <a:pt x="0" y="0"/>
                  </a:moveTo>
                  <a:lnTo>
                    <a:pt x="2110" y="2120"/>
                  </a:lnTo>
                  <a:lnTo>
                    <a:pt x="2284" y="1945"/>
                  </a:lnTo>
                  <a:lnTo>
                    <a:pt x="347" y="0"/>
                  </a:lnTo>
                  <a:lnTo>
                    <a:pt x="0" y="0"/>
                  </a:lnTo>
                </a:path>
              </a:pathLst>
            </a:custGeom>
            <a:solidFill>
              <a:schemeClr val="bg1">
                <a:alpha val="50000"/>
              </a:schemeClr>
            </a:solidFill>
            <a:ln w="9525" cap="rnd">
              <a:noFill/>
              <a:round/>
              <a:headEnd type="none" w="sm" len="sm"/>
              <a:tailEnd type="none" w="sm" len="sm"/>
            </a:ln>
            <a:effectLst/>
          </p:spPr>
          <p:txBody>
            <a:bodyPr/>
            <a:lstStyle/>
            <a:p>
              <a:endParaRPr lang="fr-FR"/>
            </a:p>
          </p:txBody>
        </p:sp>
      </p:grpSp>
      <p:sp>
        <p:nvSpPr>
          <p:cNvPr id="1031"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fr-FR" smtClean="0"/>
              <a:t>Cliquez pour modifier le style du titre</a:t>
            </a:r>
            <a:endParaRPr lang="en-US" smtClean="0"/>
          </a:p>
        </p:txBody>
      </p:sp>
      <p:sp>
        <p:nvSpPr>
          <p:cNvPr id="1032" name="Rectangle 8"/>
          <p:cNvSpPr>
            <a:spLocks noGrp="1" noChangeArrowheads="1"/>
          </p:cNvSpPr>
          <p:nvPr>
            <p:ph type="body" idx="1"/>
          </p:nvPr>
        </p:nvSpPr>
        <p:spPr bwMode="auto">
          <a:xfrm>
            <a:off x="685800" y="18288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endParaRPr lang="en-US" smtClean="0"/>
          </a:p>
          <a:p>
            <a:pPr lvl="1"/>
            <a:endParaRPr lang="en-US" smtClean="0"/>
          </a:p>
          <a:p>
            <a:pPr lvl="1"/>
            <a:endParaRPr lang="en-US" smtClean="0"/>
          </a:p>
          <a:p>
            <a:pPr lvl="2"/>
            <a:endParaRPr lang="en-US" smtClean="0"/>
          </a:p>
          <a:p>
            <a:pPr lvl="2"/>
            <a:endParaRPr lang="en-US" smtClean="0"/>
          </a:p>
          <a:p>
            <a:pPr lvl="3"/>
            <a:endParaRPr lang="en-US" smtClean="0"/>
          </a:p>
          <a:p>
            <a:pPr lvl="3"/>
            <a:endParaRPr lang="en-US" smtClean="0"/>
          </a:p>
          <a:p>
            <a:pPr lvl="4"/>
            <a:endParaRPr lang="en-US" smtClean="0"/>
          </a:p>
          <a:p>
            <a:pPr lvl="0"/>
            <a:endParaRPr lang="en-US" smtClean="0"/>
          </a:p>
        </p:txBody>
      </p:sp>
      <p:sp>
        <p:nvSpPr>
          <p:cNvPr id="1033" name="Rectangle 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vl1pPr>
          </a:lstStyle>
          <a:p>
            <a:endParaRPr lang="en-US"/>
          </a:p>
        </p:txBody>
      </p:sp>
      <p:sp>
        <p:nvSpPr>
          <p:cNvPr id="1034" name="Rectangle 1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vl1pPr>
          </a:lstStyle>
          <a:p>
            <a:endParaRPr lang="en-US"/>
          </a:p>
        </p:txBody>
      </p:sp>
      <p:sp>
        <p:nvSpPr>
          <p:cNvPr id="1035" name="Rectangle 1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vl1pPr>
          </a:lstStyle>
          <a:p>
            <a:fld id="{D0FAED8B-31CC-4391-9F88-0AB01D4D10D4}" type="slidenum">
              <a:rPr lang="en-US"/>
              <a:pPr/>
              <a:t>‹N°›</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hecker/>
  </p:transition>
  <p:txStyles>
    <p:titleStyle>
      <a:lvl1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tx2"/>
        </a:buClr>
        <a:buSzPct val="75000"/>
        <a:buFont typeface="Monotype Sort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Clr>
          <a:schemeClr val="tx2"/>
        </a:buClr>
        <a:buSzPct val="62000"/>
        <a:buFont typeface="Monotype Sort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pic>
        <p:nvPicPr>
          <p:cNvPr id="2051" name="Picture 3"/>
          <p:cNvPicPr>
            <a:picLocks noChangeAspect="1" noChangeArrowheads="1"/>
          </p:cNvPicPr>
          <p:nvPr/>
        </p:nvPicPr>
        <p:blipFill>
          <a:blip r:embed="rId3" cstate="print"/>
          <a:srcRect/>
          <a:stretch>
            <a:fillRect/>
          </a:stretch>
        </p:blipFill>
        <p:spPr bwMode="auto">
          <a:xfrm>
            <a:off x="2828925" y="1117600"/>
            <a:ext cx="2667000" cy="46990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2822575" y="4384675"/>
            <a:ext cx="2260600" cy="469900"/>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2794000" y="6099175"/>
            <a:ext cx="2565400" cy="469900"/>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2832100" y="1955800"/>
            <a:ext cx="2413000" cy="469900"/>
          </a:xfrm>
          <a:prstGeom prst="rect">
            <a:avLst/>
          </a:prstGeom>
          <a:noFill/>
          <a:ln w="9525">
            <a:noFill/>
            <a:miter lim="800000"/>
            <a:headEnd/>
            <a:tailEnd/>
          </a:ln>
        </p:spPr>
      </p:pic>
      <p:pic>
        <p:nvPicPr>
          <p:cNvPr id="2055" name="Picture 7"/>
          <p:cNvPicPr>
            <a:picLocks noChangeAspect="1" noChangeArrowheads="1"/>
          </p:cNvPicPr>
          <p:nvPr/>
        </p:nvPicPr>
        <p:blipFill>
          <a:blip r:embed="rId7" cstate="print"/>
          <a:srcRect/>
          <a:stretch>
            <a:fillRect/>
          </a:stretch>
        </p:blipFill>
        <p:spPr bwMode="auto">
          <a:xfrm>
            <a:off x="2813050" y="3546475"/>
            <a:ext cx="2298700" cy="469900"/>
          </a:xfrm>
          <a:prstGeom prst="rect">
            <a:avLst/>
          </a:prstGeom>
          <a:noFill/>
          <a:ln w="9525">
            <a:noFill/>
            <a:miter lim="800000"/>
            <a:headEnd/>
            <a:tailEnd/>
          </a:ln>
        </p:spPr>
      </p:pic>
      <p:pic>
        <p:nvPicPr>
          <p:cNvPr id="2056" name="Picture 8"/>
          <p:cNvPicPr>
            <a:picLocks noChangeAspect="1" noChangeArrowheads="1"/>
          </p:cNvPicPr>
          <p:nvPr/>
        </p:nvPicPr>
        <p:blipFill>
          <a:blip r:embed="rId8" cstate="print"/>
          <a:srcRect/>
          <a:stretch>
            <a:fillRect/>
          </a:stretch>
        </p:blipFill>
        <p:spPr bwMode="auto">
          <a:xfrm>
            <a:off x="2822575" y="2689225"/>
            <a:ext cx="2908300" cy="469900"/>
          </a:xfrm>
          <a:prstGeom prst="rect">
            <a:avLst/>
          </a:prstGeom>
          <a:noFill/>
          <a:ln w="9525">
            <a:noFill/>
            <a:miter lim="800000"/>
            <a:headEnd/>
            <a:tailEnd/>
          </a:ln>
        </p:spPr>
      </p:pic>
      <p:pic>
        <p:nvPicPr>
          <p:cNvPr id="2057" name="Picture 9"/>
          <p:cNvPicPr>
            <a:picLocks noChangeAspect="1" noChangeArrowheads="1"/>
          </p:cNvPicPr>
          <p:nvPr/>
        </p:nvPicPr>
        <p:blipFill>
          <a:blip r:embed="rId9" cstate="print"/>
          <a:srcRect/>
          <a:stretch>
            <a:fillRect/>
          </a:stretch>
        </p:blipFill>
        <p:spPr bwMode="auto">
          <a:xfrm>
            <a:off x="2813050" y="5232400"/>
            <a:ext cx="2908300" cy="469900"/>
          </a:xfrm>
          <a:prstGeom prst="rect">
            <a:avLst/>
          </a:prstGeom>
          <a:noFill/>
          <a:ln w="9525">
            <a:noFill/>
            <a:miter lim="800000"/>
            <a:headEnd/>
            <a:tailEnd/>
          </a:ln>
        </p:spPr>
      </p:pic>
      <p:pic>
        <p:nvPicPr>
          <p:cNvPr id="2058" name="Picture 10"/>
          <p:cNvPicPr>
            <a:picLocks noChangeAspect="1" noChangeArrowheads="1"/>
          </p:cNvPicPr>
          <p:nvPr/>
        </p:nvPicPr>
        <p:blipFill>
          <a:blip r:embed="rId10" cstate="print"/>
          <a:srcRect/>
          <a:stretch>
            <a:fillRect/>
          </a:stretch>
        </p:blipFill>
        <p:spPr bwMode="auto">
          <a:xfrm>
            <a:off x="6057900" y="1098550"/>
            <a:ext cx="2667000" cy="469900"/>
          </a:xfrm>
          <a:prstGeom prst="rect">
            <a:avLst/>
          </a:prstGeom>
          <a:noFill/>
          <a:ln w="9525">
            <a:noFill/>
            <a:miter lim="800000"/>
            <a:headEnd/>
            <a:tailEnd/>
          </a:ln>
        </p:spPr>
      </p:pic>
      <p:pic>
        <p:nvPicPr>
          <p:cNvPr id="2059" name="Picture 11"/>
          <p:cNvPicPr>
            <a:picLocks noChangeAspect="1" noChangeArrowheads="1"/>
          </p:cNvPicPr>
          <p:nvPr/>
        </p:nvPicPr>
        <p:blipFill>
          <a:blip r:embed="rId11" cstate="print"/>
          <a:srcRect/>
          <a:stretch>
            <a:fillRect/>
          </a:stretch>
        </p:blipFill>
        <p:spPr bwMode="auto">
          <a:xfrm>
            <a:off x="6061075" y="1870075"/>
            <a:ext cx="2413000" cy="469900"/>
          </a:xfrm>
          <a:prstGeom prst="rect">
            <a:avLst/>
          </a:prstGeom>
          <a:noFill/>
          <a:ln w="9525">
            <a:noFill/>
            <a:miter lim="800000"/>
            <a:headEnd/>
            <a:tailEnd/>
          </a:ln>
        </p:spPr>
      </p:pic>
      <p:pic>
        <p:nvPicPr>
          <p:cNvPr id="2060" name="Picture 12"/>
          <p:cNvPicPr>
            <a:picLocks noChangeAspect="1" noChangeArrowheads="1"/>
          </p:cNvPicPr>
          <p:nvPr/>
        </p:nvPicPr>
        <p:blipFill>
          <a:blip r:embed="rId12" cstate="print"/>
          <a:srcRect/>
          <a:stretch>
            <a:fillRect/>
          </a:stretch>
        </p:blipFill>
        <p:spPr bwMode="auto">
          <a:xfrm>
            <a:off x="6080125" y="2689225"/>
            <a:ext cx="2908300" cy="469900"/>
          </a:xfrm>
          <a:prstGeom prst="rect">
            <a:avLst/>
          </a:prstGeom>
          <a:noFill/>
          <a:ln w="9525">
            <a:noFill/>
            <a:miter lim="800000"/>
            <a:headEnd/>
            <a:tailEnd/>
          </a:ln>
        </p:spPr>
      </p:pic>
      <p:pic>
        <p:nvPicPr>
          <p:cNvPr id="2061" name="Picture 13"/>
          <p:cNvPicPr>
            <a:picLocks noChangeAspect="1" noChangeArrowheads="1"/>
          </p:cNvPicPr>
          <p:nvPr/>
        </p:nvPicPr>
        <p:blipFill>
          <a:blip r:embed="rId13" cstate="print"/>
          <a:srcRect/>
          <a:stretch>
            <a:fillRect/>
          </a:stretch>
        </p:blipFill>
        <p:spPr bwMode="auto">
          <a:xfrm>
            <a:off x="6080125" y="3508375"/>
            <a:ext cx="2298700" cy="469900"/>
          </a:xfrm>
          <a:prstGeom prst="rect">
            <a:avLst/>
          </a:prstGeom>
          <a:noFill/>
          <a:ln w="9525">
            <a:noFill/>
            <a:miter lim="800000"/>
            <a:headEnd/>
            <a:tailEnd/>
          </a:ln>
        </p:spPr>
      </p:pic>
      <p:pic>
        <p:nvPicPr>
          <p:cNvPr id="2062" name="Picture 14"/>
          <p:cNvPicPr>
            <a:picLocks noChangeAspect="1" noChangeArrowheads="1"/>
          </p:cNvPicPr>
          <p:nvPr/>
        </p:nvPicPr>
        <p:blipFill>
          <a:blip r:embed="rId14" cstate="print"/>
          <a:srcRect/>
          <a:stretch>
            <a:fillRect/>
          </a:stretch>
        </p:blipFill>
        <p:spPr bwMode="auto">
          <a:xfrm>
            <a:off x="6127750" y="4346575"/>
            <a:ext cx="2260600" cy="469900"/>
          </a:xfrm>
          <a:prstGeom prst="rect">
            <a:avLst/>
          </a:prstGeom>
          <a:noFill/>
          <a:ln w="9525">
            <a:noFill/>
            <a:miter lim="800000"/>
            <a:headEnd/>
            <a:tailEnd/>
          </a:ln>
        </p:spPr>
      </p:pic>
      <p:pic>
        <p:nvPicPr>
          <p:cNvPr id="2063" name="Picture 15"/>
          <p:cNvPicPr>
            <a:picLocks noChangeAspect="1" noChangeArrowheads="1"/>
          </p:cNvPicPr>
          <p:nvPr/>
        </p:nvPicPr>
        <p:blipFill>
          <a:blip r:embed="rId15" cstate="print"/>
          <a:srcRect/>
          <a:stretch>
            <a:fillRect/>
          </a:stretch>
        </p:blipFill>
        <p:spPr bwMode="auto">
          <a:xfrm>
            <a:off x="6118225" y="5222875"/>
            <a:ext cx="2908300" cy="469900"/>
          </a:xfrm>
          <a:prstGeom prst="rect">
            <a:avLst/>
          </a:prstGeom>
          <a:noFill/>
          <a:ln w="9525">
            <a:noFill/>
            <a:miter lim="800000"/>
            <a:headEnd/>
            <a:tailEnd/>
          </a:ln>
        </p:spPr>
      </p:pic>
      <p:pic>
        <p:nvPicPr>
          <p:cNvPr id="2064" name="Picture 16"/>
          <p:cNvPicPr>
            <a:picLocks noChangeAspect="1" noChangeArrowheads="1"/>
          </p:cNvPicPr>
          <p:nvPr/>
        </p:nvPicPr>
        <p:blipFill>
          <a:blip r:embed="rId16" cstate="print"/>
          <a:srcRect/>
          <a:stretch>
            <a:fillRect/>
          </a:stretch>
        </p:blipFill>
        <p:spPr bwMode="auto">
          <a:xfrm>
            <a:off x="6146800" y="6080125"/>
            <a:ext cx="2565400" cy="469900"/>
          </a:xfrm>
          <a:prstGeom prst="rect">
            <a:avLst/>
          </a:prstGeom>
          <a:noFill/>
          <a:ln w="9525">
            <a:noFill/>
            <a:miter lim="800000"/>
            <a:headEnd/>
            <a:tailEnd/>
          </a:ln>
        </p:spPr>
      </p:pic>
      <p:sp>
        <p:nvSpPr>
          <p:cNvPr id="17" name="ZoneTexte 16"/>
          <p:cNvSpPr txBox="1"/>
          <p:nvPr/>
        </p:nvSpPr>
        <p:spPr>
          <a:xfrm>
            <a:off x="0" y="371475"/>
            <a:ext cx="2514600" cy="461665"/>
          </a:xfrm>
          <a:prstGeom prst="rect">
            <a:avLst/>
          </a:prstGeom>
          <a:noFill/>
        </p:spPr>
        <p:txBody>
          <a:bodyPr wrap="square" rtlCol="0">
            <a:spAutoFit/>
          </a:bodyPr>
          <a:lstStyle/>
          <a:p>
            <a:pPr algn="ctr"/>
            <a:r>
              <a:rPr lang="fr-FR" b="1" i="1" dirty="0" smtClean="0">
                <a:solidFill>
                  <a:schemeClr val="tx2">
                    <a:lumMod val="60000"/>
                    <a:lumOff val="40000"/>
                  </a:schemeClr>
                </a:solidFill>
              </a:rPr>
              <a:t>Radioactivité</a:t>
            </a:r>
            <a:endParaRPr lang="fr-FR" b="1" i="1" dirty="0">
              <a:solidFill>
                <a:schemeClr val="tx2">
                  <a:lumMod val="60000"/>
                  <a:lumOff val="40000"/>
                </a:schemeClr>
              </a:solidFill>
            </a:endParaRPr>
          </a:p>
        </p:txBody>
      </p:sp>
      <p:sp>
        <p:nvSpPr>
          <p:cNvPr id="18" name="ZoneTexte 17"/>
          <p:cNvSpPr txBox="1"/>
          <p:nvPr/>
        </p:nvSpPr>
        <p:spPr>
          <a:xfrm>
            <a:off x="571500" y="1619250"/>
            <a:ext cx="1885950" cy="461665"/>
          </a:xfrm>
          <a:prstGeom prst="rect">
            <a:avLst/>
          </a:prstGeom>
          <a:noFill/>
        </p:spPr>
        <p:txBody>
          <a:bodyPr wrap="square" rtlCol="0">
            <a:spAutoFit/>
          </a:bodyPr>
          <a:lstStyle/>
          <a:p>
            <a:r>
              <a:rPr lang="fr-FR" dirty="0" smtClean="0">
                <a:solidFill>
                  <a:schemeClr val="accent6">
                    <a:lumMod val="60000"/>
                    <a:lumOff val="40000"/>
                  </a:schemeClr>
                </a:solidFill>
              </a:rPr>
              <a:t>Exercices</a:t>
            </a:r>
            <a:endParaRPr lang="fr-FR" dirty="0">
              <a:solidFill>
                <a:schemeClr val="accent6">
                  <a:lumMod val="60000"/>
                  <a:lumOff val="40000"/>
                </a:schemeClr>
              </a:solidFill>
            </a:endParaRPr>
          </a:p>
        </p:txBody>
      </p:sp>
      <p:sp>
        <p:nvSpPr>
          <p:cNvPr id="19" name="ZoneTexte 18"/>
          <p:cNvSpPr txBox="1"/>
          <p:nvPr/>
        </p:nvSpPr>
        <p:spPr>
          <a:xfrm>
            <a:off x="0" y="4695825"/>
            <a:ext cx="2952750" cy="830997"/>
          </a:xfrm>
          <a:prstGeom prst="rect">
            <a:avLst/>
          </a:prstGeom>
          <a:noFill/>
        </p:spPr>
        <p:txBody>
          <a:bodyPr wrap="square" rtlCol="0">
            <a:spAutoFit/>
          </a:bodyPr>
          <a:lstStyle/>
          <a:p>
            <a:r>
              <a:rPr lang="fr-FR" dirty="0" smtClean="0">
                <a:solidFill>
                  <a:schemeClr val="accent6">
                    <a:lumMod val="60000"/>
                    <a:lumOff val="40000"/>
                  </a:schemeClr>
                </a:solidFill>
              </a:rPr>
              <a:t>De quel type de radioactivité ’agit-il?</a:t>
            </a:r>
            <a:endParaRPr lang="fr-FR" dirty="0">
              <a:solidFill>
                <a:schemeClr val="accent6">
                  <a:lumMod val="60000"/>
                  <a:lumOff val="40000"/>
                </a:schemeClr>
              </a:solidFill>
            </a:endParaRPr>
          </a:p>
        </p:txBody>
      </p:sp>
      <p:sp>
        <p:nvSpPr>
          <p:cNvPr id="20" name="ZoneTexte 19"/>
          <p:cNvSpPr txBox="1"/>
          <p:nvPr/>
        </p:nvSpPr>
        <p:spPr>
          <a:xfrm>
            <a:off x="2857500" y="133350"/>
            <a:ext cx="5610225" cy="830997"/>
          </a:xfrm>
          <a:prstGeom prst="rect">
            <a:avLst/>
          </a:prstGeom>
          <a:noFill/>
        </p:spPr>
        <p:txBody>
          <a:bodyPr wrap="square" rtlCol="0">
            <a:spAutoFit/>
          </a:bodyPr>
          <a:lstStyle/>
          <a:p>
            <a:r>
              <a:rPr lang="fr-FR" dirty="0" smtClean="0">
                <a:solidFill>
                  <a:srgbClr val="CC99FF"/>
                </a:solidFill>
              </a:rPr>
              <a:t>Application des lois de Soddy: conservation du nombre de charge et du nombre de masse</a:t>
            </a:r>
            <a:endParaRPr lang="fr-FR" dirty="0"/>
          </a:p>
        </p:txBody>
      </p:sp>
      <p:sp>
        <p:nvSpPr>
          <p:cNvPr id="21" name="ZoneTexte 20"/>
          <p:cNvSpPr txBox="1"/>
          <p:nvPr/>
        </p:nvSpPr>
        <p:spPr>
          <a:xfrm>
            <a:off x="552450" y="3067050"/>
            <a:ext cx="2143125" cy="461665"/>
          </a:xfrm>
          <a:prstGeom prst="rect">
            <a:avLst/>
          </a:prstGeom>
          <a:noFill/>
        </p:spPr>
        <p:txBody>
          <a:bodyPr wrap="square" rtlCol="0">
            <a:spAutoFit/>
          </a:bodyPr>
          <a:lstStyle/>
          <a:p>
            <a:r>
              <a:rPr lang="fr-FR" dirty="0" smtClean="0">
                <a:solidFill>
                  <a:schemeClr val="accent6">
                    <a:lumMod val="60000"/>
                    <a:lumOff val="40000"/>
                  </a:schemeClr>
                </a:solidFill>
              </a:rPr>
              <a:t>Compléter</a:t>
            </a:r>
            <a:endParaRPr lang="fr-FR" dirty="0">
              <a:solidFill>
                <a:schemeClr val="accent6">
                  <a:lumMod val="60000"/>
                  <a:lumOff val="40000"/>
                </a:schemeClr>
              </a:solidFill>
            </a:endParaRPr>
          </a:p>
        </p:txBody>
      </p:sp>
      <p:sp>
        <p:nvSpPr>
          <p:cNvPr id="22" name="ZoneTexte 21"/>
          <p:cNvSpPr txBox="1"/>
          <p:nvPr/>
        </p:nvSpPr>
        <p:spPr>
          <a:xfrm>
            <a:off x="1" y="6581001"/>
            <a:ext cx="2647950" cy="276999"/>
          </a:xfrm>
          <a:prstGeom prst="rect">
            <a:avLst/>
          </a:prstGeom>
          <a:noFill/>
        </p:spPr>
        <p:txBody>
          <a:bodyPr wrap="square" rtlCol="0">
            <a:spAutoFit/>
          </a:bodyPr>
          <a:lstStyle/>
          <a:p>
            <a:r>
              <a:rPr lang="fr-FR" sz="1200" dirty="0" smtClean="0">
                <a:solidFill>
                  <a:schemeClr val="tx2"/>
                </a:solidFill>
              </a:rPr>
              <a:t>© copyright 2014 - Jacques </a:t>
            </a:r>
            <a:r>
              <a:rPr lang="fr-FR" sz="1200" dirty="0" err="1" smtClean="0">
                <a:solidFill>
                  <a:schemeClr val="tx2"/>
                </a:solidFill>
              </a:rPr>
              <a:t>Ardissone</a:t>
            </a:r>
            <a:endParaRPr lang="fr-FR" sz="1200" dirty="0">
              <a:solidFill>
                <a:schemeClr val="tx2"/>
              </a:solidFill>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2051"/>
                                        </p:tgtEl>
                                        <p:attrNameLst>
                                          <p:attrName>style.visibility</p:attrName>
                                        </p:attrNameLst>
                                      </p:cBhvr>
                                      <p:to>
                                        <p:strVal val="visible"/>
                                      </p:to>
                                    </p:set>
                                    <p:anim calcmode="lin" valueType="num">
                                      <p:cBhvr additive="base">
                                        <p:cTn id="21" dur="500" fill="hold"/>
                                        <p:tgtEl>
                                          <p:spTgt spid="2051"/>
                                        </p:tgtEl>
                                        <p:attrNameLst>
                                          <p:attrName>ppt_x</p:attrName>
                                        </p:attrNameLst>
                                      </p:cBhvr>
                                      <p:tavLst>
                                        <p:tav tm="0">
                                          <p:val>
                                            <p:strVal val="#ppt_x"/>
                                          </p:val>
                                        </p:tav>
                                        <p:tav tm="100000">
                                          <p:val>
                                            <p:strVal val="#ppt_x"/>
                                          </p:val>
                                        </p:tav>
                                      </p:tavLst>
                                    </p:anim>
                                    <p:anim calcmode="lin" valueType="num">
                                      <p:cBhvr additive="base">
                                        <p:cTn id="22" dur="500" fill="hold"/>
                                        <p:tgtEl>
                                          <p:spTgt spid="2051"/>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058"/>
                                        </p:tgtEl>
                                        <p:attrNameLst>
                                          <p:attrName>style.visibility</p:attrName>
                                        </p:attrNameLst>
                                      </p:cBhvr>
                                      <p:to>
                                        <p:strVal val="visible"/>
                                      </p:to>
                                    </p:set>
                                    <p:animEffect transition="in" filter="checkerboard(across)">
                                      <p:cBhvr>
                                        <p:cTn id="27" dur="500"/>
                                        <p:tgtEl>
                                          <p:spTgt spid="205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054"/>
                                        </p:tgtEl>
                                        <p:attrNameLst>
                                          <p:attrName>style.visibility</p:attrName>
                                        </p:attrNameLst>
                                      </p:cBhvr>
                                      <p:to>
                                        <p:strVal val="visible"/>
                                      </p:to>
                                    </p:set>
                                    <p:anim calcmode="lin" valueType="num">
                                      <p:cBhvr additive="base">
                                        <p:cTn id="32" dur="500" fill="hold"/>
                                        <p:tgtEl>
                                          <p:spTgt spid="2054"/>
                                        </p:tgtEl>
                                        <p:attrNameLst>
                                          <p:attrName>ppt_x</p:attrName>
                                        </p:attrNameLst>
                                      </p:cBhvr>
                                      <p:tavLst>
                                        <p:tav tm="0">
                                          <p:val>
                                            <p:strVal val="0-#ppt_w/2"/>
                                          </p:val>
                                        </p:tav>
                                        <p:tav tm="100000">
                                          <p:val>
                                            <p:strVal val="#ppt_x"/>
                                          </p:val>
                                        </p:tav>
                                      </p:tavLst>
                                    </p:anim>
                                    <p:anim calcmode="lin" valueType="num">
                                      <p:cBhvr additive="base">
                                        <p:cTn id="33"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2059"/>
                                        </p:tgtEl>
                                        <p:attrNameLst>
                                          <p:attrName>style.visibility</p:attrName>
                                        </p:attrNameLst>
                                      </p:cBhvr>
                                      <p:to>
                                        <p:strVal val="visible"/>
                                      </p:to>
                                    </p:set>
                                    <p:animEffect transition="in" filter="checkerboard(across)">
                                      <p:cBhvr>
                                        <p:cTn id="38" dur="500"/>
                                        <p:tgtEl>
                                          <p:spTgt spid="205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2056"/>
                                        </p:tgtEl>
                                        <p:attrNameLst>
                                          <p:attrName>style.visibility</p:attrName>
                                        </p:attrNameLst>
                                      </p:cBhvr>
                                      <p:to>
                                        <p:strVal val="visible"/>
                                      </p:to>
                                    </p:set>
                                    <p:anim calcmode="lin" valueType="num">
                                      <p:cBhvr additive="base">
                                        <p:cTn id="43" dur="500" fill="hold"/>
                                        <p:tgtEl>
                                          <p:spTgt spid="2056"/>
                                        </p:tgtEl>
                                        <p:attrNameLst>
                                          <p:attrName>ppt_x</p:attrName>
                                        </p:attrNameLst>
                                      </p:cBhvr>
                                      <p:tavLst>
                                        <p:tav tm="0">
                                          <p:val>
                                            <p:strVal val="1+#ppt_w/2"/>
                                          </p:val>
                                        </p:tav>
                                        <p:tav tm="100000">
                                          <p:val>
                                            <p:strVal val="#ppt_x"/>
                                          </p:val>
                                        </p:tav>
                                      </p:tavLst>
                                    </p:anim>
                                    <p:anim calcmode="lin" valueType="num">
                                      <p:cBhvr additive="base">
                                        <p:cTn id="44"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2060"/>
                                        </p:tgtEl>
                                        <p:attrNameLst>
                                          <p:attrName>style.visibility</p:attrName>
                                        </p:attrNameLst>
                                      </p:cBhvr>
                                      <p:to>
                                        <p:strVal val="visible"/>
                                      </p:to>
                                    </p:set>
                                    <p:animEffect transition="in" filter="checkerboard(across)">
                                      <p:cBhvr>
                                        <p:cTn id="49" dur="500"/>
                                        <p:tgtEl>
                                          <p:spTgt spid="2060"/>
                                        </p:tgtEl>
                                      </p:cBhvr>
                                    </p:animEffect>
                                  </p:childTnLst>
                                </p:cTn>
                              </p:par>
                            </p:childTnLst>
                          </p:cTn>
                        </p:par>
                      </p:childTnLst>
                    </p:cTn>
                  </p:par>
                  <p:par>
                    <p:cTn id="50" fill="hold">
                      <p:stCondLst>
                        <p:cond delay="indefinite"/>
                      </p:stCondLst>
                      <p:childTnLst>
                        <p:par>
                          <p:cTn id="51" fill="hold">
                            <p:stCondLst>
                              <p:cond delay="0"/>
                            </p:stCondLst>
                            <p:childTnLst>
                              <p:par>
                                <p:cTn id="52" presetID="8" presetClass="entr" presetSubtype="16" fill="hold" nodeType="clickEffect">
                                  <p:stCondLst>
                                    <p:cond delay="0"/>
                                  </p:stCondLst>
                                  <p:childTnLst>
                                    <p:set>
                                      <p:cBhvr>
                                        <p:cTn id="53" dur="1" fill="hold">
                                          <p:stCondLst>
                                            <p:cond delay="0"/>
                                          </p:stCondLst>
                                        </p:cTn>
                                        <p:tgtEl>
                                          <p:spTgt spid="2055"/>
                                        </p:tgtEl>
                                        <p:attrNameLst>
                                          <p:attrName>style.visibility</p:attrName>
                                        </p:attrNameLst>
                                      </p:cBhvr>
                                      <p:to>
                                        <p:strVal val="visible"/>
                                      </p:to>
                                    </p:set>
                                    <p:animEffect transition="in" filter="diamond(in)">
                                      <p:cBhvr>
                                        <p:cTn id="54" dur="2000"/>
                                        <p:tgtEl>
                                          <p:spTgt spid="2055"/>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2061"/>
                                        </p:tgtEl>
                                        <p:attrNameLst>
                                          <p:attrName>style.visibility</p:attrName>
                                        </p:attrNameLst>
                                      </p:cBhvr>
                                      <p:to>
                                        <p:strVal val="visible"/>
                                      </p:to>
                                    </p:set>
                                    <p:animEffect transition="in" filter="checkerboard(across)">
                                      <p:cBhvr>
                                        <p:cTn id="59" dur="500"/>
                                        <p:tgtEl>
                                          <p:spTgt spid="2061"/>
                                        </p:tgtEl>
                                      </p:cBhvr>
                                    </p:animEffect>
                                  </p:childTnLst>
                                </p:cTn>
                              </p:par>
                            </p:childTnLst>
                          </p:cTn>
                        </p:par>
                      </p:childTnLst>
                    </p:cTn>
                  </p:par>
                  <p:par>
                    <p:cTn id="60" fill="hold">
                      <p:stCondLst>
                        <p:cond delay="indefinite"/>
                      </p:stCondLst>
                      <p:childTnLst>
                        <p:par>
                          <p:cTn id="61" fill="hold">
                            <p:stCondLst>
                              <p:cond delay="0"/>
                            </p:stCondLst>
                            <p:childTnLst>
                              <p:par>
                                <p:cTn id="62" presetID="8" presetClass="entr" presetSubtype="16" fill="hold" nodeType="clickEffect">
                                  <p:stCondLst>
                                    <p:cond delay="0"/>
                                  </p:stCondLst>
                                  <p:childTnLst>
                                    <p:set>
                                      <p:cBhvr>
                                        <p:cTn id="63" dur="1" fill="hold">
                                          <p:stCondLst>
                                            <p:cond delay="0"/>
                                          </p:stCondLst>
                                        </p:cTn>
                                        <p:tgtEl>
                                          <p:spTgt spid="2052"/>
                                        </p:tgtEl>
                                        <p:attrNameLst>
                                          <p:attrName>style.visibility</p:attrName>
                                        </p:attrNameLst>
                                      </p:cBhvr>
                                      <p:to>
                                        <p:strVal val="visible"/>
                                      </p:to>
                                    </p:set>
                                    <p:animEffect transition="in" filter="diamond(in)">
                                      <p:cBhvr>
                                        <p:cTn id="64" dur="2000"/>
                                        <p:tgtEl>
                                          <p:spTgt spid="2052"/>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2062"/>
                                        </p:tgtEl>
                                        <p:attrNameLst>
                                          <p:attrName>style.visibility</p:attrName>
                                        </p:attrNameLst>
                                      </p:cBhvr>
                                      <p:to>
                                        <p:strVal val="visible"/>
                                      </p:to>
                                    </p:set>
                                    <p:animEffect transition="in" filter="checkerboard(across)">
                                      <p:cBhvr>
                                        <p:cTn id="69" dur="500"/>
                                        <p:tgtEl>
                                          <p:spTgt spid="2062"/>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2057"/>
                                        </p:tgtEl>
                                        <p:attrNameLst>
                                          <p:attrName>style.visibility</p:attrName>
                                        </p:attrNameLst>
                                      </p:cBhvr>
                                      <p:to>
                                        <p:strVal val="visible"/>
                                      </p:to>
                                    </p:set>
                                    <p:animEffect transition="in" filter="blinds(horizontal)">
                                      <p:cBhvr>
                                        <p:cTn id="74" dur="500"/>
                                        <p:tgtEl>
                                          <p:spTgt spid="2057"/>
                                        </p:tgtEl>
                                      </p:cBhvr>
                                    </p:animEffect>
                                  </p:childTnLst>
                                </p:cTn>
                              </p:par>
                            </p:childTnLst>
                          </p:cTn>
                        </p:par>
                      </p:childTnLst>
                    </p:cTn>
                  </p:par>
                  <p:par>
                    <p:cTn id="75" fill="hold">
                      <p:stCondLst>
                        <p:cond delay="indefinite"/>
                      </p:stCondLst>
                      <p:childTnLst>
                        <p:par>
                          <p:cTn id="76" fill="hold">
                            <p:stCondLst>
                              <p:cond delay="0"/>
                            </p:stCondLst>
                            <p:childTnLst>
                              <p:par>
                                <p:cTn id="77" presetID="5" presetClass="entr" presetSubtype="10" fill="hold" nodeType="clickEffect">
                                  <p:stCondLst>
                                    <p:cond delay="0"/>
                                  </p:stCondLst>
                                  <p:childTnLst>
                                    <p:set>
                                      <p:cBhvr>
                                        <p:cTn id="78" dur="1" fill="hold">
                                          <p:stCondLst>
                                            <p:cond delay="0"/>
                                          </p:stCondLst>
                                        </p:cTn>
                                        <p:tgtEl>
                                          <p:spTgt spid="2063"/>
                                        </p:tgtEl>
                                        <p:attrNameLst>
                                          <p:attrName>style.visibility</p:attrName>
                                        </p:attrNameLst>
                                      </p:cBhvr>
                                      <p:to>
                                        <p:strVal val="visible"/>
                                      </p:to>
                                    </p:set>
                                    <p:animEffect transition="in" filter="checkerboard(across)">
                                      <p:cBhvr>
                                        <p:cTn id="79" dur="500"/>
                                        <p:tgtEl>
                                          <p:spTgt spid="2063"/>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nodeType="clickEffect">
                                  <p:stCondLst>
                                    <p:cond delay="0"/>
                                  </p:stCondLst>
                                  <p:childTnLst>
                                    <p:set>
                                      <p:cBhvr>
                                        <p:cTn id="83" dur="1" fill="hold">
                                          <p:stCondLst>
                                            <p:cond delay="0"/>
                                          </p:stCondLst>
                                        </p:cTn>
                                        <p:tgtEl>
                                          <p:spTgt spid="2053"/>
                                        </p:tgtEl>
                                        <p:attrNameLst>
                                          <p:attrName>style.visibility</p:attrName>
                                        </p:attrNameLst>
                                      </p:cBhvr>
                                      <p:to>
                                        <p:strVal val="visible"/>
                                      </p:to>
                                    </p:set>
                                    <p:animEffect transition="in" filter="blinds(horizontal)">
                                      <p:cBhvr>
                                        <p:cTn id="84" dur="500"/>
                                        <p:tgtEl>
                                          <p:spTgt spid="2053"/>
                                        </p:tgtEl>
                                      </p:cBhvr>
                                    </p:animEffect>
                                  </p:childTnLst>
                                </p:cTn>
                              </p:par>
                            </p:childTnLst>
                          </p:cTn>
                        </p:par>
                      </p:childTnLst>
                    </p:cTn>
                  </p:par>
                  <p:par>
                    <p:cTn id="85" fill="hold">
                      <p:stCondLst>
                        <p:cond delay="indefinite"/>
                      </p:stCondLst>
                      <p:childTnLst>
                        <p:par>
                          <p:cTn id="86" fill="hold">
                            <p:stCondLst>
                              <p:cond delay="0"/>
                            </p:stCondLst>
                            <p:childTnLst>
                              <p:par>
                                <p:cTn id="87" presetID="5" presetClass="entr" presetSubtype="10" fill="hold" nodeType="clickEffect">
                                  <p:stCondLst>
                                    <p:cond delay="0"/>
                                  </p:stCondLst>
                                  <p:childTnLst>
                                    <p:set>
                                      <p:cBhvr>
                                        <p:cTn id="88" dur="1" fill="hold">
                                          <p:stCondLst>
                                            <p:cond delay="0"/>
                                          </p:stCondLst>
                                        </p:cTn>
                                        <p:tgtEl>
                                          <p:spTgt spid="2064"/>
                                        </p:tgtEl>
                                        <p:attrNameLst>
                                          <p:attrName>style.visibility</p:attrName>
                                        </p:attrNameLst>
                                      </p:cBhvr>
                                      <p:to>
                                        <p:strVal val="visible"/>
                                      </p:to>
                                    </p:set>
                                    <p:animEffect transition="in" filter="checkerboard(across)">
                                      <p:cBhvr>
                                        <p:cTn id="89"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sp>
        <p:nvSpPr>
          <p:cNvPr id="5" name="ZoneTexte 4"/>
          <p:cNvSpPr txBox="1"/>
          <p:nvPr/>
        </p:nvSpPr>
        <p:spPr>
          <a:xfrm>
            <a:off x="0" y="142875"/>
            <a:ext cx="2514600" cy="461665"/>
          </a:xfrm>
          <a:prstGeom prst="rect">
            <a:avLst/>
          </a:prstGeom>
          <a:noFill/>
        </p:spPr>
        <p:txBody>
          <a:bodyPr wrap="square" rtlCol="0">
            <a:spAutoFit/>
          </a:bodyPr>
          <a:lstStyle/>
          <a:p>
            <a:pPr algn="ctr"/>
            <a:r>
              <a:rPr lang="fr-FR" b="1" i="1" dirty="0" smtClean="0">
                <a:solidFill>
                  <a:schemeClr val="tx2">
                    <a:lumMod val="60000"/>
                    <a:lumOff val="40000"/>
                  </a:schemeClr>
                </a:solidFill>
              </a:rPr>
              <a:t>Radioactivité</a:t>
            </a:r>
            <a:endParaRPr lang="fr-FR" b="1" i="1" dirty="0">
              <a:solidFill>
                <a:schemeClr val="tx2">
                  <a:lumMod val="60000"/>
                  <a:lumOff val="40000"/>
                </a:schemeClr>
              </a:solidFill>
            </a:endParaRPr>
          </a:p>
        </p:txBody>
      </p:sp>
      <p:sp>
        <p:nvSpPr>
          <p:cNvPr id="6" name="ZoneTexte 5"/>
          <p:cNvSpPr txBox="1"/>
          <p:nvPr/>
        </p:nvSpPr>
        <p:spPr>
          <a:xfrm>
            <a:off x="142875" y="1028700"/>
            <a:ext cx="2619376" cy="830997"/>
          </a:xfrm>
          <a:prstGeom prst="rect">
            <a:avLst/>
          </a:prstGeom>
          <a:noFill/>
        </p:spPr>
        <p:txBody>
          <a:bodyPr wrap="square" rtlCol="0">
            <a:spAutoFit/>
          </a:bodyPr>
          <a:lstStyle/>
          <a:p>
            <a:r>
              <a:rPr lang="fr-FR" dirty="0" smtClean="0">
                <a:solidFill>
                  <a:schemeClr val="accent6">
                    <a:lumMod val="60000"/>
                    <a:lumOff val="40000"/>
                  </a:schemeClr>
                </a:solidFill>
              </a:rPr>
              <a:t>Activité d’une source radioactive</a:t>
            </a:r>
            <a:endParaRPr lang="fr-FR" dirty="0">
              <a:solidFill>
                <a:schemeClr val="accent6">
                  <a:lumMod val="60000"/>
                  <a:lumOff val="40000"/>
                </a:schemeClr>
              </a:solidFill>
            </a:endParaRPr>
          </a:p>
        </p:txBody>
      </p:sp>
      <p:sp>
        <p:nvSpPr>
          <p:cNvPr id="7" name="ZoneTexte 6"/>
          <p:cNvSpPr txBox="1"/>
          <p:nvPr/>
        </p:nvSpPr>
        <p:spPr>
          <a:xfrm>
            <a:off x="2828924" y="238125"/>
            <a:ext cx="6315075" cy="1569660"/>
          </a:xfrm>
          <a:prstGeom prst="rect">
            <a:avLst/>
          </a:prstGeom>
          <a:noFill/>
        </p:spPr>
        <p:txBody>
          <a:bodyPr wrap="square" rtlCol="0">
            <a:spAutoFit/>
          </a:bodyPr>
          <a:lstStyle/>
          <a:p>
            <a:r>
              <a:rPr lang="fr-FR" dirty="0" smtClean="0">
                <a:solidFill>
                  <a:schemeClr val="tx1">
                    <a:lumMod val="75000"/>
                  </a:schemeClr>
                </a:solidFill>
              </a:rPr>
              <a:t>L’activité A d’un échantillon radioactif est le nombre de désintégrations par unité de temps. Elle peut s’exprimer en becquerels (Bq), 1 Bq = 1 désintégration par seconde</a:t>
            </a:r>
            <a:r>
              <a:rPr lang="fr-FR" dirty="0" smtClean="0">
                <a:solidFill>
                  <a:srgbClr val="CC99FF"/>
                </a:solidFill>
              </a:rPr>
              <a:t>.</a:t>
            </a:r>
          </a:p>
        </p:txBody>
      </p:sp>
      <p:graphicFrame>
        <p:nvGraphicFramePr>
          <p:cNvPr id="8" name="Tableau 7"/>
          <p:cNvGraphicFramePr>
            <a:graphicFrameLocks noGrp="1"/>
          </p:cNvGraphicFramePr>
          <p:nvPr/>
        </p:nvGraphicFramePr>
        <p:xfrm>
          <a:off x="2914650" y="2197100"/>
          <a:ext cx="6096000" cy="741680"/>
        </p:xfrm>
        <a:graphic>
          <a:graphicData uri="http://schemas.openxmlformats.org/drawingml/2006/table">
            <a:tbl>
              <a:tblPr firstRow="1" bandRow="1">
                <a:tableStyleId>{5C22544A-7EE6-4342-B048-85BDC9FD1C3A}</a:tableStyleId>
              </a:tblPr>
              <a:tblGrid>
                <a:gridCol w="1019175"/>
                <a:gridCol w="838200"/>
                <a:gridCol w="1619250"/>
                <a:gridCol w="1533525"/>
                <a:gridCol w="1085850"/>
              </a:tblGrid>
              <a:tr h="370840">
                <a:tc>
                  <a:txBody>
                    <a:bodyPr/>
                    <a:lstStyle/>
                    <a:p>
                      <a:pPr algn="ctr"/>
                      <a:r>
                        <a:rPr lang="fr-FR" dirty="0" smtClean="0"/>
                        <a:t>Eau</a:t>
                      </a:r>
                      <a:endParaRPr lang="fr-FR" dirty="0"/>
                    </a:p>
                  </a:txBody>
                  <a:tcPr>
                    <a:solidFill>
                      <a:schemeClr val="accent6">
                        <a:lumMod val="50000"/>
                      </a:schemeClr>
                    </a:solidFill>
                  </a:tcPr>
                </a:tc>
                <a:tc>
                  <a:txBody>
                    <a:bodyPr/>
                    <a:lstStyle/>
                    <a:p>
                      <a:pPr algn="ctr"/>
                      <a:r>
                        <a:rPr lang="fr-FR" dirty="0" smtClean="0"/>
                        <a:t>Lait</a:t>
                      </a:r>
                      <a:endParaRPr lang="fr-FR" dirty="0"/>
                    </a:p>
                  </a:txBody>
                  <a:tcPr>
                    <a:solidFill>
                      <a:schemeClr val="accent6">
                        <a:lumMod val="50000"/>
                      </a:schemeClr>
                    </a:solidFill>
                  </a:tcPr>
                </a:tc>
                <a:tc>
                  <a:txBody>
                    <a:bodyPr/>
                    <a:lstStyle/>
                    <a:p>
                      <a:pPr algn="ctr"/>
                      <a:r>
                        <a:rPr lang="fr-FR" dirty="0" smtClean="0"/>
                        <a:t>Homme</a:t>
                      </a:r>
                      <a:endParaRPr lang="fr-FR" dirty="0"/>
                    </a:p>
                  </a:txBody>
                  <a:tcPr>
                    <a:solidFill>
                      <a:schemeClr val="accent6">
                        <a:lumMod val="50000"/>
                      </a:schemeClr>
                    </a:solidFill>
                  </a:tcPr>
                </a:tc>
                <a:tc>
                  <a:txBody>
                    <a:bodyPr/>
                    <a:lstStyle/>
                    <a:p>
                      <a:pPr algn="ctr"/>
                      <a:r>
                        <a:rPr lang="fr-FR" dirty="0" smtClean="0"/>
                        <a:t>Poisson</a:t>
                      </a:r>
                      <a:endParaRPr lang="fr-FR" dirty="0"/>
                    </a:p>
                  </a:txBody>
                  <a:tcPr>
                    <a:solidFill>
                      <a:schemeClr val="accent6">
                        <a:lumMod val="50000"/>
                      </a:schemeClr>
                    </a:solidFill>
                  </a:tcPr>
                </a:tc>
                <a:tc>
                  <a:txBody>
                    <a:bodyPr/>
                    <a:lstStyle/>
                    <a:p>
                      <a:pPr algn="ctr"/>
                      <a:r>
                        <a:rPr lang="fr-FR" dirty="0" smtClean="0"/>
                        <a:t>Granite</a:t>
                      </a:r>
                      <a:endParaRPr lang="fr-FR" dirty="0"/>
                    </a:p>
                  </a:txBody>
                  <a:tcPr>
                    <a:solidFill>
                      <a:schemeClr val="accent6">
                        <a:lumMod val="50000"/>
                      </a:schemeClr>
                    </a:solidFill>
                  </a:tcPr>
                </a:tc>
              </a:tr>
              <a:tr h="370840">
                <a:tc>
                  <a:txBody>
                    <a:bodyPr/>
                    <a:lstStyle/>
                    <a:p>
                      <a:pPr algn="ctr"/>
                      <a:r>
                        <a:rPr lang="fr-FR" dirty="0" smtClean="0"/>
                        <a:t>1 à 2 Bq</a:t>
                      </a:r>
                      <a:endParaRPr lang="fr-FR" dirty="0"/>
                    </a:p>
                  </a:txBody>
                  <a:tcPr>
                    <a:solidFill>
                      <a:schemeClr val="accent6">
                        <a:lumMod val="60000"/>
                        <a:lumOff val="40000"/>
                      </a:schemeClr>
                    </a:solidFill>
                  </a:tcPr>
                </a:tc>
                <a:tc>
                  <a:txBody>
                    <a:bodyPr/>
                    <a:lstStyle/>
                    <a:p>
                      <a:pPr algn="ctr"/>
                      <a:r>
                        <a:rPr lang="fr-FR" dirty="0" smtClean="0"/>
                        <a:t>80 Bq</a:t>
                      </a:r>
                      <a:endParaRPr lang="fr-FR" dirty="0"/>
                    </a:p>
                  </a:txBody>
                  <a:tcPr>
                    <a:solidFill>
                      <a:schemeClr val="accent6">
                        <a:lumMod val="60000"/>
                        <a:lumOff val="40000"/>
                      </a:schemeClr>
                    </a:solidFill>
                  </a:tcPr>
                </a:tc>
                <a:tc>
                  <a:txBody>
                    <a:bodyPr/>
                    <a:lstStyle/>
                    <a:p>
                      <a:pPr algn="ctr"/>
                      <a:r>
                        <a:rPr lang="fr-FR" dirty="0" smtClean="0"/>
                        <a:t>110 à 140 Bq</a:t>
                      </a:r>
                      <a:endParaRPr lang="fr-FR" dirty="0"/>
                    </a:p>
                  </a:txBody>
                  <a:tcPr>
                    <a:solidFill>
                      <a:schemeClr val="accent6">
                        <a:lumMod val="60000"/>
                        <a:lumOff val="40000"/>
                      </a:schemeClr>
                    </a:solidFill>
                  </a:tcPr>
                </a:tc>
                <a:tc>
                  <a:txBody>
                    <a:bodyPr/>
                    <a:lstStyle/>
                    <a:p>
                      <a:pPr algn="ctr"/>
                      <a:r>
                        <a:rPr lang="fr-FR" dirty="0" smtClean="0"/>
                        <a:t>100 à 400 Bq </a:t>
                      </a:r>
                      <a:endParaRPr lang="fr-FR" dirty="0"/>
                    </a:p>
                  </a:txBody>
                  <a:tcPr>
                    <a:solidFill>
                      <a:schemeClr val="accent6">
                        <a:lumMod val="60000"/>
                        <a:lumOff val="40000"/>
                      </a:schemeClr>
                    </a:solidFill>
                  </a:tcPr>
                </a:tc>
                <a:tc>
                  <a:txBody>
                    <a:bodyPr/>
                    <a:lstStyle/>
                    <a:p>
                      <a:pPr algn="ctr"/>
                      <a:r>
                        <a:rPr lang="fr-FR" dirty="0" smtClean="0"/>
                        <a:t>8000 Bq</a:t>
                      </a:r>
                      <a:endParaRPr lang="fr-FR" dirty="0"/>
                    </a:p>
                  </a:txBody>
                  <a:tcPr>
                    <a:solidFill>
                      <a:schemeClr val="accent6">
                        <a:lumMod val="60000"/>
                        <a:lumOff val="40000"/>
                      </a:schemeClr>
                    </a:solidFill>
                  </a:tcPr>
                </a:tc>
              </a:tr>
            </a:tbl>
          </a:graphicData>
        </a:graphic>
      </p:graphicFrame>
      <p:sp>
        <p:nvSpPr>
          <p:cNvPr id="9" name="ZoneTexte 8"/>
          <p:cNvSpPr txBox="1"/>
          <p:nvPr/>
        </p:nvSpPr>
        <p:spPr>
          <a:xfrm>
            <a:off x="0" y="2143125"/>
            <a:ext cx="2571750" cy="830997"/>
          </a:xfrm>
          <a:prstGeom prst="rect">
            <a:avLst/>
          </a:prstGeom>
          <a:noFill/>
        </p:spPr>
        <p:txBody>
          <a:bodyPr wrap="square" rtlCol="0">
            <a:spAutoFit/>
          </a:bodyPr>
          <a:lstStyle/>
          <a:p>
            <a:pPr algn="ctr"/>
            <a:r>
              <a:rPr lang="fr-FR" dirty="0" smtClean="0">
                <a:solidFill>
                  <a:schemeClr val="accent6">
                    <a:lumMod val="60000"/>
                    <a:lumOff val="40000"/>
                  </a:schemeClr>
                </a:solidFill>
              </a:rPr>
              <a:t>Exemples</a:t>
            </a:r>
          </a:p>
          <a:p>
            <a:r>
              <a:rPr lang="fr-FR" dirty="0" smtClean="0">
                <a:solidFill>
                  <a:schemeClr val="accent6">
                    <a:lumMod val="60000"/>
                    <a:lumOff val="40000"/>
                  </a:schemeClr>
                </a:solidFill>
              </a:rPr>
              <a:t>(par kilogramme)</a:t>
            </a:r>
            <a:endParaRPr lang="fr-FR" dirty="0">
              <a:solidFill>
                <a:schemeClr val="accent6">
                  <a:lumMod val="60000"/>
                  <a:lumOff val="40000"/>
                </a:schemeClr>
              </a:solidFill>
            </a:endParaRPr>
          </a:p>
        </p:txBody>
      </p:sp>
      <p:pic>
        <p:nvPicPr>
          <p:cNvPr id="3076" name="Picture 4"/>
          <p:cNvPicPr>
            <a:picLocks noChangeAspect="1" noChangeArrowheads="1"/>
          </p:cNvPicPr>
          <p:nvPr/>
        </p:nvPicPr>
        <p:blipFill>
          <a:blip r:embed="rId3" cstate="print"/>
          <a:srcRect/>
          <a:stretch>
            <a:fillRect/>
          </a:stretch>
        </p:blipFill>
        <p:spPr bwMode="auto">
          <a:xfrm>
            <a:off x="5467351" y="0"/>
            <a:ext cx="3676649" cy="3269776"/>
          </a:xfrm>
          <a:prstGeom prst="rect">
            <a:avLst/>
          </a:prstGeom>
          <a:noFill/>
          <a:ln w="9525">
            <a:noFill/>
            <a:miter lim="800000"/>
            <a:headEnd/>
            <a:tailEnd/>
          </a:ln>
        </p:spPr>
      </p:pic>
      <p:sp>
        <p:nvSpPr>
          <p:cNvPr id="12" name="ZoneTexte 11"/>
          <p:cNvSpPr txBox="1"/>
          <p:nvPr/>
        </p:nvSpPr>
        <p:spPr>
          <a:xfrm>
            <a:off x="247650" y="5133975"/>
            <a:ext cx="2162175" cy="830997"/>
          </a:xfrm>
          <a:prstGeom prst="rect">
            <a:avLst/>
          </a:prstGeom>
          <a:noFill/>
        </p:spPr>
        <p:txBody>
          <a:bodyPr wrap="square" rtlCol="0">
            <a:spAutoFit/>
          </a:bodyPr>
          <a:lstStyle/>
          <a:p>
            <a:r>
              <a:rPr lang="fr-FR" dirty="0" smtClean="0">
                <a:solidFill>
                  <a:schemeClr val="accent6">
                    <a:lumMod val="60000"/>
                    <a:lumOff val="40000"/>
                  </a:schemeClr>
                </a:solidFill>
              </a:rPr>
              <a:t>Activité du carbone 14</a:t>
            </a:r>
            <a:endParaRPr lang="fr-FR" dirty="0">
              <a:solidFill>
                <a:schemeClr val="accent6">
                  <a:lumMod val="60000"/>
                  <a:lumOff val="40000"/>
                </a:schemeClr>
              </a:solidFill>
            </a:endParaRPr>
          </a:p>
        </p:txBody>
      </p:sp>
      <p:sp>
        <p:nvSpPr>
          <p:cNvPr id="13" name="ZoneTexte 12"/>
          <p:cNvSpPr txBox="1"/>
          <p:nvPr/>
        </p:nvSpPr>
        <p:spPr>
          <a:xfrm>
            <a:off x="6696075" y="3648075"/>
            <a:ext cx="2447925" cy="2677656"/>
          </a:xfrm>
          <a:prstGeom prst="rect">
            <a:avLst/>
          </a:prstGeom>
          <a:noFill/>
        </p:spPr>
        <p:txBody>
          <a:bodyPr wrap="square" rtlCol="0">
            <a:spAutoFit/>
          </a:bodyPr>
          <a:lstStyle/>
          <a:p>
            <a:r>
              <a:rPr lang="fr-FR" dirty="0" smtClean="0">
                <a:solidFill>
                  <a:schemeClr val="tx1">
                    <a:lumMod val="75000"/>
                  </a:schemeClr>
                </a:solidFill>
              </a:rPr>
              <a:t>Tant que le végétal est vivant, il absorbe du CO</a:t>
            </a:r>
            <a:r>
              <a:rPr lang="fr-FR" baseline="-25000" dirty="0" smtClean="0">
                <a:solidFill>
                  <a:schemeClr val="tx1">
                    <a:lumMod val="75000"/>
                  </a:schemeClr>
                </a:solidFill>
              </a:rPr>
              <a:t>2</a:t>
            </a:r>
            <a:r>
              <a:rPr lang="fr-FR" dirty="0" smtClean="0">
                <a:solidFill>
                  <a:schemeClr val="tx1">
                    <a:lumMod val="75000"/>
                  </a:schemeClr>
                </a:solidFill>
              </a:rPr>
              <a:t> et son taux de carbone 14 est constant, égal à celui de l’air.</a:t>
            </a:r>
            <a:endParaRPr lang="fr-FR" dirty="0">
              <a:solidFill>
                <a:schemeClr val="tx1">
                  <a:lumMod val="75000"/>
                </a:schemeClr>
              </a:solidFill>
            </a:endParaRPr>
          </a:p>
        </p:txBody>
      </p:sp>
      <p:sp>
        <p:nvSpPr>
          <p:cNvPr id="11" name="Flèche droite 10">
            <a:hlinkClick r:id="rId4" action="ppaction://hlinksldjump"/>
          </p:cNvPr>
          <p:cNvSpPr/>
          <p:nvPr/>
        </p:nvSpPr>
        <p:spPr bwMode="auto">
          <a:xfrm>
            <a:off x="7381875" y="6296025"/>
            <a:ext cx="819150" cy="419100"/>
          </a:xfrm>
          <a:prstGeom prst="rightArrow">
            <a:avLst/>
          </a:prstGeom>
          <a:solidFill>
            <a:schemeClr val="tx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7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1.66667E-6 -4.07407E-6 C -0.06216 0.15301 -0.12414 0.30602 -0.18646 0.3375 C -0.24879 0.36898 -0.35261 0.25208 -0.37396 0.18889 C -0.39532 0.12569 -0.34184 0.00231 -0.31459 -0.04167 C -0.28733 -0.08565 -0.24271 -0.07986 -0.21042 -0.075 C -0.17813 -0.07014 -0.14289 -0.03912 -0.12084 -0.0125 C -0.09879 0.01412 -0.08716 0.04699 -0.07813 0.08472 C -0.0691 0.12245 -0.06354 0.17199 -0.06667 0.21389 C -0.06979 0.25579 -0.07587 0.29653 -0.09688 0.33611 C -0.11789 0.37569 -0.15591 0.41713 -0.19271 0.45116 C -0.22952 0.48565 -0.29827 0.52778 -0.31771 0.54144 C -0.33716 0.55556 -0.31059 0.53565 -0.30938 0.53472 " pathEditMode="relative" ptsTypes="aaaaaaaaaaaA">
                                      <p:cBhvr>
                                        <p:cTn id="33" dur="2000" fill="hold"/>
                                        <p:tgtEl>
                                          <p:spTgt spid="3076"/>
                                        </p:tgtEl>
                                        <p:attrNameLst>
                                          <p:attrName>ppt_x</p:attrName>
                                          <p:attrName>ppt_y</p:attrName>
                                        </p:attrNameLst>
                                      </p:cBhvr>
                                    </p:animMotion>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pic>
        <p:nvPicPr>
          <p:cNvPr id="6" name="Picture 2"/>
          <p:cNvPicPr>
            <a:picLocks noChangeAspect="1" noChangeArrowheads="1"/>
          </p:cNvPicPr>
          <p:nvPr/>
        </p:nvPicPr>
        <p:blipFill>
          <a:blip r:embed="rId3" cstate="print"/>
          <a:srcRect/>
          <a:stretch>
            <a:fillRect/>
          </a:stretch>
        </p:blipFill>
        <p:spPr bwMode="auto">
          <a:xfrm>
            <a:off x="2924174" y="3171824"/>
            <a:ext cx="2340287" cy="2419351"/>
          </a:xfrm>
          <a:prstGeom prst="rect">
            <a:avLst/>
          </a:prstGeom>
          <a:noFill/>
          <a:ln w="9525">
            <a:noFill/>
            <a:miter lim="800000"/>
            <a:headEnd/>
            <a:tailEnd/>
          </a:ln>
        </p:spPr>
      </p:pic>
      <p:sp>
        <p:nvSpPr>
          <p:cNvPr id="7" name="ZoneTexte 6"/>
          <p:cNvSpPr txBox="1"/>
          <p:nvPr/>
        </p:nvSpPr>
        <p:spPr>
          <a:xfrm>
            <a:off x="0" y="142875"/>
            <a:ext cx="2514600" cy="461665"/>
          </a:xfrm>
          <a:prstGeom prst="rect">
            <a:avLst/>
          </a:prstGeom>
          <a:noFill/>
        </p:spPr>
        <p:txBody>
          <a:bodyPr wrap="square" rtlCol="0">
            <a:spAutoFit/>
          </a:bodyPr>
          <a:lstStyle/>
          <a:p>
            <a:pPr algn="ctr"/>
            <a:r>
              <a:rPr lang="fr-FR" b="1" i="1" dirty="0" smtClean="0">
                <a:solidFill>
                  <a:schemeClr val="tx2">
                    <a:lumMod val="60000"/>
                    <a:lumOff val="40000"/>
                  </a:schemeClr>
                </a:solidFill>
              </a:rPr>
              <a:t>Radioactivité</a:t>
            </a:r>
            <a:endParaRPr lang="fr-FR" b="1" i="1" dirty="0">
              <a:solidFill>
                <a:schemeClr val="tx2">
                  <a:lumMod val="60000"/>
                  <a:lumOff val="40000"/>
                </a:schemeClr>
              </a:solidFill>
            </a:endParaRPr>
          </a:p>
        </p:txBody>
      </p:sp>
      <p:sp>
        <p:nvSpPr>
          <p:cNvPr id="8" name="ZoneTexte 7"/>
          <p:cNvSpPr txBox="1"/>
          <p:nvPr/>
        </p:nvSpPr>
        <p:spPr>
          <a:xfrm>
            <a:off x="114300" y="1076325"/>
            <a:ext cx="2162175" cy="830997"/>
          </a:xfrm>
          <a:prstGeom prst="rect">
            <a:avLst/>
          </a:prstGeom>
          <a:noFill/>
        </p:spPr>
        <p:txBody>
          <a:bodyPr wrap="square" rtlCol="0">
            <a:spAutoFit/>
          </a:bodyPr>
          <a:lstStyle/>
          <a:p>
            <a:r>
              <a:rPr lang="fr-FR" dirty="0" smtClean="0">
                <a:solidFill>
                  <a:schemeClr val="accent6">
                    <a:lumMod val="60000"/>
                    <a:lumOff val="40000"/>
                  </a:schemeClr>
                </a:solidFill>
              </a:rPr>
              <a:t>Activité du carbone 14</a:t>
            </a:r>
            <a:endParaRPr lang="fr-FR" dirty="0">
              <a:solidFill>
                <a:schemeClr val="accent6">
                  <a:lumMod val="60000"/>
                  <a:lumOff val="40000"/>
                </a:schemeClr>
              </a:solidFill>
            </a:endParaRPr>
          </a:p>
        </p:txBody>
      </p:sp>
      <p:pic>
        <p:nvPicPr>
          <p:cNvPr id="4102" name="Picture 6" descr="http://images03.olx.be/ui/11/73/11/1309775497_223197211_1-Photos-de--bois-de-chauffage-stere-chene-hetre-erable.jpg"/>
          <p:cNvPicPr>
            <a:picLocks noChangeAspect="1" noChangeArrowheads="1"/>
          </p:cNvPicPr>
          <p:nvPr/>
        </p:nvPicPr>
        <p:blipFill>
          <a:blip r:embed="rId4" cstate="print"/>
          <a:srcRect/>
          <a:stretch>
            <a:fillRect/>
          </a:stretch>
        </p:blipFill>
        <p:spPr bwMode="auto">
          <a:xfrm>
            <a:off x="2784170" y="152401"/>
            <a:ext cx="3251506" cy="2159000"/>
          </a:xfrm>
          <a:prstGeom prst="rect">
            <a:avLst/>
          </a:prstGeom>
          <a:noFill/>
        </p:spPr>
      </p:pic>
      <p:sp>
        <p:nvSpPr>
          <p:cNvPr id="11" name="ZoneTexte 10"/>
          <p:cNvSpPr txBox="1"/>
          <p:nvPr/>
        </p:nvSpPr>
        <p:spPr>
          <a:xfrm>
            <a:off x="6124574" y="171450"/>
            <a:ext cx="3019426" cy="1938992"/>
          </a:xfrm>
          <a:prstGeom prst="rect">
            <a:avLst/>
          </a:prstGeom>
          <a:noFill/>
        </p:spPr>
        <p:txBody>
          <a:bodyPr wrap="square" rtlCol="0">
            <a:spAutoFit/>
          </a:bodyPr>
          <a:lstStyle/>
          <a:p>
            <a:r>
              <a:rPr lang="fr-FR" dirty="0" smtClean="0">
                <a:solidFill>
                  <a:schemeClr val="tx1">
                    <a:lumMod val="85000"/>
                  </a:schemeClr>
                </a:solidFill>
              </a:rPr>
              <a:t>À la mort de l’arbre, les échanges de CO</a:t>
            </a:r>
            <a:r>
              <a:rPr lang="fr-FR" baseline="-25000" dirty="0" smtClean="0">
                <a:solidFill>
                  <a:schemeClr val="tx1">
                    <a:lumMod val="85000"/>
                  </a:schemeClr>
                </a:solidFill>
              </a:rPr>
              <a:t>2</a:t>
            </a:r>
            <a:r>
              <a:rPr lang="fr-FR" dirty="0" smtClean="0">
                <a:solidFill>
                  <a:schemeClr val="tx1">
                    <a:lumMod val="85000"/>
                  </a:schemeClr>
                </a:solidFill>
              </a:rPr>
              <a:t> s’arrêtent et l’activité du carbone 14 diminue au cours du temps:</a:t>
            </a:r>
            <a:endParaRPr lang="fr-FR" dirty="0">
              <a:solidFill>
                <a:schemeClr val="tx1">
                  <a:lumMod val="85000"/>
                </a:schemeClr>
              </a:solidFill>
            </a:endParaRPr>
          </a:p>
        </p:txBody>
      </p:sp>
      <p:sp>
        <p:nvSpPr>
          <p:cNvPr id="12" name="ZoneTexte 11"/>
          <p:cNvSpPr txBox="1"/>
          <p:nvPr/>
        </p:nvSpPr>
        <p:spPr>
          <a:xfrm>
            <a:off x="5600700" y="3867150"/>
            <a:ext cx="3314700" cy="830997"/>
          </a:xfrm>
          <a:prstGeom prst="rect">
            <a:avLst/>
          </a:prstGeom>
          <a:noFill/>
        </p:spPr>
        <p:txBody>
          <a:bodyPr wrap="square" rtlCol="0">
            <a:spAutoFit/>
          </a:bodyPr>
          <a:lstStyle/>
          <a:p>
            <a:r>
              <a:rPr lang="fr-FR" dirty="0" smtClean="0">
                <a:solidFill>
                  <a:schemeClr val="tx1">
                    <a:lumMod val="85000"/>
                  </a:schemeClr>
                </a:solidFill>
              </a:rPr>
              <a:t>Tracer la courbe A = f (t) pour le carbone 14:</a:t>
            </a:r>
            <a:endParaRPr lang="fr-FR" dirty="0">
              <a:solidFill>
                <a:schemeClr val="tx1">
                  <a:lumMod val="85000"/>
                </a:schemeClr>
              </a:solidFill>
            </a:endParaRPr>
          </a:p>
        </p:txBody>
      </p:sp>
      <p:sp>
        <p:nvSpPr>
          <p:cNvPr id="13" name="ZoneTexte 12"/>
          <p:cNvSpPr txBox="1"/>
          <p:nvPr/>
        </p:nvSpPr>
        <p:spPr>
          <a:xfrm>
            <a:off x="0" y="4972050"/>
            <a:ext cx="2571749" cy="1200329"/>
          </a:xfrm>
          <a:prstGeom prst="rect">
            <a:avLst/>
          </a:prstGeom>
          <a:noFill/>
        </p:spPr>
        <p:txBody>
          <a:bodyPr wrap="square" rtlCol="0">
            <a:spAutoFit/>
          </a:bodyPr>
          <a:lstStyle/>
          <a:p>
            <a:r>
              <a:rPr lang="fr-FR" dirty="0" smtClean="0">
                <a:solidFill>
                  <a:schemeClr val="accent6">
                    <a:lumMod val="60000"/>
                    <a:lumOff val="40000"/>
                  </a:schemeClr>
                </a:solidFill>
              </a:rPr>
              <a:t>Carbone 14, datation d’un foyer préhistorique</a:t>
            </a:r>
            <a:endParaRPr lang="fr-FR" dirty="0">
              <a:solidFill>
                <a:schemeClr val="accent6">
                  <a:lumMod val="60000"/>
                  <a:lumOff val="40000"/>
                </a:schemeClr>
              </a:solidFill>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102"/>
                                        </p:tgtEl>
                                        <p:attrNameLst>
                                          <p:attrName>style.visibility</p:attrName>
                                        </p:attrNameLst>
                                      </p:cBhvr>
                                      <p:to>
                                        <p:strVal val="visible"/>
                                      </p:to>
                                    </p:set>
                                    <p:anim calcmode="lin" valueType="num">
                                      <p:cBhvr additive="base">
                                        <p:cTn id="13" dur="500" fill="hold"/>
                                        <p:tgtEl>
                                          <p:spTgt spid="4102"/>
                                        </p:tgtEl>
                                        <p:attrNameLst>
                                          <p:attrName>ppt_x</p:attrName>
                                        </p:attrNameLst>
                                      </p:cBhvr>
                                      <p:tavLst>
                                        <p:tav tm="0">
                                          <p:val>
                                            <p:strVal val="#ppt_x"/>
                                          </p:val>
                                        </p:tav>
                                        <p:tav tm="100000">
                                          <p:val>
                                            <p:strVal val="#ppt_x"/>
                                          </p:val>
                                        </p:tav>
                                      </p:tavLst>
                                    </p:anim>
                                    <p:anim calcmode="lin" valueType="num">
                                      <p:cBhvr additive="base">
                                        <p:cTn id="14" dur="500" fill="hold"/>
                                        <p:tgtEl>
                                          <p:spTgt spid="410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amond(in)">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amond(in)">
                                      <p:cBhvr>
                                        <p:cTn id="30" dur="2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pic>
        <p:nvPicPr>
          <p:cNvPr id="3" name="Picture 8"/>
          <p:cNvPicPr>
            <a:picLocks noChangeAspect="1" noChangeArrowheads="1"/>
          </p:cNvPicPr>
          <p:nvPr/>
        </p:nvPicPr>
        <p:blipFill>
          <a:blip r:embed="rId3" cstate="print"/>
          <a:srcRect/>
          <a:stretch>
            <a:fillRect/>
          </a:stretch>
        </p:blipFill>
        <p:spPr bwMode="auto">
          <a:xfrm>
            <a:off x="1954358" y="1857374"/>
            <a:ext cx="7037242" cy="4848929"/>
          </a:xfrm>
          <a:prstGeom prst="rect">
            <a:avLst/>
          </a:prstGeom>
          <a:noFill/>
          <a:ln w="9525">
            <a:noFill/>
            <a:miter lim="800000"/>
            <a:headEnd/>
            <a:tailEnd/>
          </a:ln>
        </p:spPr>
      </p:pic>
      <p:sp>
        <p:nvSpPr>
          <p:cNvPr id="5" name="ZoneTexte 4"/>
          <p:cNvSpPr txBox="1"/>
          <p:nvPr/>
        </p:nvSpPr>
        <p:spPr>
          <a:xfrm>
            <a:off x="4076700" y="304800"/>
            <a:ext cx="3848100" cy="1200329"/>
          </a:xfrm>
          <a:prstGeom prst="rect">
            <a:avLst/>
          </a:prstGeom>
          <a:noFill/>
        </p:spPr>
        <p:txBody>
          <a:bodyPr wrap="square" rtlCol="0">
            <a:spAutoFit/>
          </a:bodyPr>
          <a:lstStyle/>
          <a:p>
            <a:r>
              <a:rPr lang="fr-FR" dirty="0" smtClean="0">
                <a:solidFill>
                  <a:schemeClr val="tx1">
                    <a:lumMod val="85000"/>
                  </a:schemeClr>
                </a:solidFill>
              </a:rPr>
              <a:t>L’activité mesurée est de 1,2 par minute. Trouver l’âge du foyer.</a:t>
            </a:r>
            <a:endParaRPr lang="fr-FR" dirty="0">
              <a:solidFill>
                <a:schemeClr val="tx1">
                  <a:lumMod val="85000"/>
                </a:schemeClr>
              </a:solidFill>
            </a:endParaRPr>
          </a:p>
        </p:txBody>
      </p:sp>
      <p:sp>
        <p:nvSpPr>
          <p:cNvPr id="6" name="ZoneTexte 5"/>
          <p:cNvSpPr txBox="1"/>
          <p:nvPr/>
        </p:nvSpPr>
        <p:spPr>
          <a:xfrm>
            <a:off x="0" y="142875"/>
            <a:ext cx="2514600" cy="461665"/>
          </a:xfrm>
          <a:prstGeom prst="rect">
            <a:avLst/>
          </a:prstGeom>
          <a:noFill/>
        </p:spPr>
        <p:txBody>
          <a:bodyPr wrap="square" rtlCol="0">
            <a:spAutoFit/>
          </a:bodyPr>
          <a:lstStyle/>
          <a:p>
            <a:pPr algn="ctr"/>
            <a:r>
              <a:rPr lang="fr-FR" b="1" i="1" dirty="0" smtClean="0">
                <a:solidFill>
                  <a:schemeClr val="tx2">
                    <a:lumMod val="60000"/>
                    <a:lumOff val="40000"/>
                  </a:schemeClr>
                </a:solidFill>
              </a:rPr>
              <a:t>Radioactivité</a:t>
            </a:r>
            <a:endParaRPr lang="fr-FR" b="1" i="1" dirty="0">
              <a:solidFill>
                <a:schemeClr val="tx2">
                  <a:lumMod val="60000"/>
                  <a:lumOff val="40000"/>
                </a:schemeClr>
              </a:solidFill>
            </a:endParaRPr>
          </a:p>
        </p:txBody>
      </p:sp>
      <p:sp>
        <p:nvSpPr>
          <p:cNvPr id="7" name="ZoneTexte 6"/>
          <p:cNvSpPr txBox="1"/>
          <p:nvPr/>
        </p:nvSpPr>
        <p:spPr>
          <a:xfrm>
            <a:off x="0" y="1085850"/>
            <a:ext cx="2571749" cy="1569660"/>
          </a:xfrm>
          <a:prstGeom prst="rect">
            <a:avLst/>
          </a:prstGeom>
          <a:noFill/>
        </p:spPr>
        <p:txBody>
          <a:bodyPr wrap="square" rtlCol="0">
            <a:spAutoFit/>
          </a:bodyPr>
          <a:lstStyle/>
          <a:p>
            <a:r>
              <a:rPr lang="fr-FR" dirty="0" smtClean="0">
                <a:solidFill>
                  <a:schemeClr val="accent6">
                    <a:lumMod val="60000"/>
                    <a:lumOff val="40000"/>
                  </a:schemeClr>
                </a:solidFill>
              </a:rPr>
              <a:t>Carbone 14, datation d’un</a:t>
            </a:r>
          </a:p>
          <a:p>
            <a:r>
              <a:rPr lang="fr-FR" dirty="0" smtClean="0">
                <a:solidFill>
                  <a:schemeClr val="accent6">
                    <a:lumMod val="60000"/>
                    <a:lumOff val="40000"/>
                  </a:schemeClr>
                </a:solidFill>
              </a:rPr>
              <a:t>foyer</a:t>
            </a:r>
          </a:p>
          <a:p>
            <a:r>
              <a:rPr lang="fr-FR" dirty="0" smtClean="0">
                <a:solidFill>
                  <a:schemeClr val="accent6">
                    <a:lumMod val="60000"/>
                    <a:lumOff val="40000"/>
                  </a:schemeClr>
                </a:solidFill>
              </a:rPr>
              <a:t>préhistorique</a:t>
            </a:r>
            <a:endParaRPr lang="fr-FR" dirty="0">
              <a:solidFill>
                <a:schemeClr val="accent6">
                  <a:lumMod val="60000"/>
                  <a:lumOff val="40000"/>
                </a:schemeClr>
              </a:solidFill>
            </a:endParaRPr>
          </a:p>
        </p:txBody>
      </p:sp>
      <p:cxnSp>
        <p:nvCxnSpPr>
          <p:cNvPr id="11" name="Connecteur droit 10"/>
          <p:cNvCxnSpPr/>
          <p:nvPr/>
        </p:nvCxnSpPr>
        <p:spPr bwMode="auto">
          <a:xfrm>
            <a:off x="2533650" y="5867401"/>
            <a:ext cx="933450" cy="9524"/>
          </a:xfrm>
          <a:prstGeom prst="line">
            <a:avLst/>
          </a:prstGeom>
          <a:solidFill>
            <a:schemeClr val="accent1"/>
          </a:solidFill>
          <a:ln w="15875" cap="flat" cmpd="sng" algn="ctr">
            <a:solidFill>
              <a:schemeClr val="bg2"/>
            </a:solidFill>
            <a:prstDash val="solid"/>
            <a:round/>
            <a:headEnd type="none" w="sm" len="sm"/>
            <a:tailEnd type="none" w="sm" len="sm"/>
          </a:ln>
          <a:effectLst/>
        </p:spPr>
      </p:cxnSp>
      <p:cxnSp>
        <p:nvCxnSpPr>
          <p:cNvPr id="14" name="Connecteur droit 13"/>
          <p:cNvCxnSpPr/>
          <p:nvPr/>
        </p:nvCxnSpPr>
        <p:spPr bwMode="auto">
          <a:xfrm flipV="1">
            <a:off x="3476625" y="5867400"/>
            <a:ext cx="0" cy="304801"/>
          </a:xfrm>
          <a:prstGeom prst="line">
            <a:avLst/>
          </a:prstGeom>
          <a:solidFill>
            <a:schemeClr val="accent1"/>
          </a:solidFill>
          <a:ln w="22225" cap="flat" cmpd="sng" algn="ctr">
            <a:solidFill>
              <a:schemeClr val="bg2"/>
            </a:solidFill>
            <a:prstDash val="solid"/>
            <a:round/>
            <a:headEnd type="none" w="sm" len="sm"/>
            <a:tailEnd type="none" w="sm" len="sm"/>
          </a:ln>
          <a:effectLst/>
        </p:spPr>
      </p:cxnSp>
      <p:sp>
        <p:nvSpPr>
          <p:cNvPr id="18" name="ZoneTexte 17"/>
          <p:cNvSpPr txBox="1"/>
          <p:nvPr/>
        </p:nvSpPr>
        <p:spPr>
          <a:xfrm>
            <a:off x="3390900" y="5276850"/>
            <a:ext cx="2081852" cy="461665"/>
          </a:xfrm>
          <a:prstGeom prst="rect">
            <a:avLst/>
          </a:prstGeom>
          <a:noFill/>
        </p:spPr>
        <p:txBody>
          <a:bodyPr wrap="none" rtlCol="0">
            <a:spAutoFit/>
          </a:bodyPr>
          <a:lstStyle/>
          <a:p>
            <a:r>
              <a:rPr lang="fr-FR" b="1" i="1" dirty="0" smtClean="0">
                <a:solidFill>
                  <a:schemeClr val="bg2"/>
                </a:solidFill>
              </a:rPr>
              <a:t>T = 32 000 ans</a:t>
            </a:r>
            <a:endParaRPr lang="fr-FR" b="1" i="1" dirty="0">
              <a:solidFill>
                <a:schemeClr val="bg2"/>
              </a:solidFill>
            </a:endParaRPr>
          </a:p>
        </p:txBody>
      </p:sp>
      <p:sp>
        <p:nvSpPr>
          <p:cNvPr id="19" name="ZoneTexte 18"/>
          <p:cNvSpPr txBox="1"/>
          <p:nvPr/>
        </p:nvSpPr>
        <p:spPr>
          <a:xfrm>
            <a:off x="142875" y="5657850"/>
            <a:ext cx="3295650" cy="461665"/>
          </a:xfrm>
          <a:prstGeom prst="rect">
            <a:avLst/>
          </a:prstGeom>
          <a:noFill/>
        </p:spPr>
        <p:txBody>
          <a:bodyPr wrap="square" rtlCol="0">
            <a:spAutoFit/>
          </a:bodyPr>
          <a:lstStyle/>
          <a:p>
            <a:r>
              <a:rPr lang="fr-FR" b="1" i="1" dirty="0" smtClean="0">
                <a:solidFill>
                  <a:schemeClr val="accent6">
                    <a:lumMod val="60000"/>
                    <a:lumOff val="40000"/>
                  </a:schemeClr>
                </a:solidFill>
              </a:rPr>
              <a:t>A = 1,2 min</a:t>
            </a:r>
            <a:r>
              <a:rPr lang="fr-FR" b="1" i="1" baseline="30000" dirty="0" smtClean="0">
                <a:solidFill>
                  <a:schemeClr val="accent6">
                    <a:lumMod val="60000"/>
                    <a:lumOff val="40000"/>
                  </a:schemeClr>
                </a:solidFill>
              </a:rPr>
              <a:t>-1</a:t>
            </a:r>
            <a:endParaRPr lang="fr-FR" b="1" i="1" baseline="30000" dirty="0">
              <a:solidFill>
                <a:schemeClr val="accent6">
                  <a:lumMod val="60000"/>
                  <a:lumOff val="40000"/>
                </a:schemeClr>
              </a:solidFill>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amond(i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0-#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pic>
        <p:nvPicPr>
          <p:cNvPr id="2050" name="Picture 2" descr="Complex set of three images showing theformation of carbon 14 from nitrogen in the upper atmosphere, the  decay in the percentage abundance of modern carbon 14 with the passage of time, and an elk eating a bush - the transfer of C14 from the atmosphere to plants (as a result of CO2 uptake) and the transfer to animal tissues as plants are eaten by animals."/>
          <p:cNvPicPr>
            <a:picLocks noChangeAspect="1" noChangeArrowheads="1"/>
          </p:cNvPicPr>
          <p:nvPr/>
        </p:nvPicPr>
        <p:blipFill>
          <a:blip r:embed="rId3" cstate="print"/>
          <a:srcRect/>
          <a:stretch>
            <a:fillRect/>
          </a:stretch>
        </p:blipFill>
        <p:spPr bwMode="auto">
          <a:xfrm>
            <a:off x="3648075" y="473160"/>
            <a:ext cx="4178300" cy="6086390"/>
          </a:xfrm>
          <a:prstGeom prst="rect">
            <a:avLst/>
          </a:prstGeom>
          <a:noFill/>
        </p:spPr>
      </p:pic>
      <p:sp>
        <p:nvSpPr>
          <p:cNvPr id="5" name="ZoneTexte 4"/>
          <p:cNvSpPr txBox="1"/>
          <p:nvPr/>
        </p:nvSpPr>
        <p:spPr>
          <a:xfrm>
            <a:off x="0" y="142875"/>
            <a:ext cx="2514600" cy="461665"/>
          </a:xfrm>
          <a:prstGeom prst="rect">
            <a:avLst/>
          </a:prstGeom>
          <a:noFill/>
        </p:spPr>
        <p:txBody>
          <a:bodyPr wrap="square" rtlCol="0">
            <a:spAutoFit/>
          </a:bodyPr>
          <a:lstStyle/>
          <a:p>
            <a:pPr algn="ctr"/>
            <a:r>
              <a:rPr lang="fr-FR" b="1" i="1" dirty="0" smtClean="0">
                <a:solidFill>
                  <a:schemeClr val="tx2">
                    <a:lumMod val="60000"/>
                    <a:lumOff val="40000"/>
                  </a:schemeClr>
                </a:solidFill>
              </a:rPr>
              <a:t>Radioactivité</a:t>
            </a:r>
            <a:endParaRPr lang="fr-FR" b="1" i="1" dirty="0">
              <a:solidFill>
                <a:schemeClr val="tx2">
                  <a:lumMod val="60000"/>
                  <a:lumOff val="40000"/>
                </a:schemeClr>
              </a:solidFill>
            </a:endParaRPr>
          </a:p>
        </p:txBody>
      </p:sp>
      <p:sp>
        <p:nvSpPr>
          <p:cNvPr id="6" name="ZoneTexte 5"/>
          <p:cNvSpPr txBox="1"/>
          <p:nvPr/>
        </p:nvSpPr>
        <p:spPr>
          <a:xfrm>
            <a:off x="1" y="2619375"/>
            <a:ext cx="2600324" cy="1200329"/>
          </a:xfrm>
          <a:prstGeom prst="rect">
            <a:avLst/>
          </a:prstGeom>
          <a:noFill/>
        </p:spPr>
        <p:txBody>
          <a:bodyPr wrap="square" rtlCol="0">
            <a:spAutoFit/>
          </a:bodyPr>
          <a:lstStyle/>
          <a:p>
            <a:r>
              <a:rPr lang="fr-FR" dirty="0" smtClean="0">
                <a:solidFill>
                  <a:schemeClr val="accent6">
                    <a:lumMod val="60000"/>
                    <a:lumOff val="40000"/>
                  </a:schemeClr>
                </a:solidFill>
              </a:rPr>
              <a:t>Formation du carbone 14 dans la haute atmosphère</a:t>
            </a:r>
            <a:endParaRPr lang="fr-FR" dirty="0">
              <a:solidFill>
                <a:schemeClr val="accent6">
                  <a:lumMod val="60000"/>
                  <a:lumOff val="40000"/>
                </a:schemeClr>
              </a:solidFill>
            </a:endParaRPr>
          </a:p>
        </p:txBody>
      </p:sp>
      <p:sp>
        <p:nvSpPr>
          <p:cNvPr id="8" name="Flèche droite 7">
            <a:hlinkClick r:id="rId4" action="ppaction://hlinksldjump"/>
          </p:cNvPr>
          <p:cNvSpPr/>
          <p:nvPr/>
        </p:nvSpPr>
        <p:spPr bwMode="auto">
          <a:xfrm>
            <a:off x="8086725" y="5924550"/>
            <a:ext cx="714375" cy="409575"/>
          </a:xfrm>
          <a:prstGeom prst="rightArrow">
            <a:avLst/>
          </a:prstGeom>
          <a:solidFill>
            <a:schemeClr val="tx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sp>
        <p:nvSpPr>
          <p:cNvPr id="5" name="ZoneTexte 4"/>
          <p:cNvSpPr txBox="1"/>
          <p:nvPr/>
        </p:nvSpPr>
        <p:spPr>
          <a:xfrm>
            <a:off x="0" y="219075"/>
            <a:ext cx="2514600" cy="830997"/>
          </a:xfrm>
          <a:prstGeom prst="rect">
            <a:avLst/>
          </a:prstGeom>
          <a:noFill/>
        </p:spPr>
        <p:txBody>
          <a:bodyPr wrap="square" rtlCol="0">
            <a:spAutoFit/>
          </a:bodyPr>
          <a:lstStyle/>
          <a:p>
            <a:pPr algn="ctr"/>
            <a:r>
              <a:rPr lang="fr-FR" b="1" i="1" dirty="0" smtClean="0">
                <a:solidFill>
                  <a:schemeClr val="tx2">
                    <a:lumMod val="60000"/>
                    <a:lumOff val="40000"/>
                  </a:schemeClr>
                </a:solidFill>
              </a:rPr>
              <a:t>Fission nucléaire</a:t>
            </a:r>
          </a:p>
          <a:p>
            <a:pPr algn="ctr"/>
            <a:r>
              <a:rPr lang="fr-FR" b="1" i="1" dirty="0" smtClean="0">
                <a:solidFill>
                  <a:schemeClr val="tx2">
                    <a:lumMod val="60000"/>
                    <a:lumOff val="40000"/>
                  </a:schemeClr>
                </a:solidFill>
              </a:rPr>
              <a:t>induite</a:t>
            </a:r>
            <a:endParaRPr lang="fr-FR" b="1" i="1" dirty="0">
              <a:solidFill>
                <a:schemeClr val="tx2">
                  <a:lumMod val="60000"/>
                  <a:lumOff val="40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3527425" y="469900"/>
            <a:ext cx="4584700" cy="4699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517900" y="2574925"/>
            <a:ext cx="4508500" cy="46990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3581400" y="4660900"/>
            <a:ext cx="4495800" cy="469900"/>
          </a:xfrm>
          <a:prstGeom prst="rect">
            <a:avLst/>
          </a:prstGeom>
          <a:noFill/>
          <a:ln w="9525">
            <a:noFill/>
            <a:miter lim="800000"/>
            <a:headEnd/>
            <a:tailEnd/>
          </a:ln>
        </p:spPr>
      </p:pic>
      <p:sp>
        <p:nvSpPr>
          <p:cNvPr id="9" name="ZoneTexte 8"/>
          <p:cNvSpPr txBox="1"/>
          <p:nvPr/>
        </p:nvSpPr>
        <p:spPr>
          <a:xfrm>
            <a:off x="533400" y="4067175"/>
            <a:ext cx="1581150" cy="461665"/>
          </a:xfrm>
          <a:prstGeom prst="rect">
            <a:avLst/>
          </a:prstGeom>
          <a:noFill/>
        </p:spPr>
        <p:txBody>
          <a:bodyPr wrap="square" rtlCol="0">
            <a:spAutoFit/>
          </a:bodyPr>
          <a:lstStyle/>
          <a:p>
            <a:r>
              <a:rPr lang="fr-FR" dirty="0" smtClean="0">
                <a:solidFill>
                  <a:schemeClr val="accent6">
                    <a:lumMod val="60000"/>
                    <a:lumOff val="40000"/>
                  </a:schemeClr>
                </a:solidFill>
              </a:rPr>
              <a:t>Exercice</a:t>
            </a:r>
            <a:endParaRPr lang="fr-FR" dirty="0">
              <a:solidFill>
                <a:schemeClr val="accent6">
                  <a:lumMod val="60000"/>
                  <a:lumOff val="40000"/>
                </a:schemeClr>
              </a:solidFill>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 calcmode="lin" valueType="num">
                                      <p:cBhvr additive="base">
                                        <p:cTn id="17" dur="500" fill="hold"/>
                                        <p:tgtEl>
                                          <p:spTgt spid="1027"/>
                                        </p:tgtEl>
                                        <p:attrNameLst>
                                          <p:attrName>ppt_x</p:attrName>
                                        </p:attrNameLst>
                                      </p:cBhvr>
                                      <p:tavLst>
                                        <p:tav tm="0">
                                          <p:val>
                                            <p:strVal val="0-#ppt_w/2"/>
                                          </p:val>
                                        </p:tav>
                                        <p:tav tm="100000">
                                          <p:val>
                                            <p:strVal val="#ppt_x"/>
                                          </p:val>
                                        </p:tav>
                                      </p:tavLst>
                                    </p:anim>
                                    <p:anim calcmode="lin" valueType="num">
                                      <p:cBhvr additive="base">
                                        <p:cTn id="18" dur="500" fill="hold"/>
                                        <p:tgtEl>
                                          <p:spTgt spid="102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 calcmode="lin" valueType="num">
                                      <p:cBhvr additive="base">
                                        <p:cTn id="23" dur="500" fill="hold"/>
                                        <p:tgtEl>
                                          <p:spTgt spid="1028"/>
                                        </p:tgtEl>
                                        <p:attrNameLst>
                                          <p:attrName>ppt_x</p:attrName>
                                        </p:attrNameLst>
                                      </p:cBhvr>
                                      <p:tavLst>
                                        <p:tav tm="0">
                                          <p:val>
                                            <p:strVal val="1+#ppt_w/2"/>
                                          </p:val>
                                        </p:tav>
                                        <p:tav tm="100000">
                                          <p:val>
                                            <p:strVal val="#ppt_x"/>
                                          </p:val>
                                        </p:tav>
                                      </p:tavLst>
                                    </p:anim>
                                    <p:anim calcmode="lin" valueType="num">
                                      <p:cBhvr additive="base">
                                        <p:cTn id="24"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pic>
        <p:nvPicPr>
          <p:cNvPr id="1030" name="Picture 6" descr="http://e.m.c.2.free.fr/tritium.jpg"/>
          <p:cNvPicPr>
            <a:picLocks noChangeAspect="1" noChangeArrowheads="1"/>
          </p:cNvPicPr>
          <p:nvPr/>
        </p:nvPicPr>
        <p:blipFill>
          <a:blip r:embed="rId3" cstate="print"/>
          <a:srcRect/>
          <a:stretch>
            <a:fillRect/>
          </a:stretch>
        </p:blipFill>
        <p:spPr bwMode="auto">
          <a:xfrm>
            <a:off x="2676894" y="2689226"/>
            <a:ext cx="6467106" cy="1577974"/>
          </a:xfrm>
          <a:prstGeom prst="rect">
            <a:avLst/>
          </a:prstGeom>
          <a:noFill/>
        </p:spPr>
      </p:pic>
      <p:sp>
        <p:nvSpPr>
          <p:cNvPr id="10" name="ZoneTexte 9"/>
          <p:cNvSpPr txBox="1"/>
          <p:nvPr/>
        </p:nvSpPr>
        <p:spPr>
          <a:xfrm>
            <a:off x="0" y="285750"/>
            <a:ext cx="2638425" cy="830997"/>
          </a:xfrm>
          <a:prstGeom prst="rect">
            <a:avLst/>
          </a:prstGeom>
          <a:noFill/>
        </p:spPr>
        <p:txBody>
          <a:bodyPr wrap="square" rtlCol="0">
            <a:spAutoFit/>
          </a:bodyPr>
          <a:lstStyle/>
          <a:p>
            <a:pPr algn="ctr"/>
            <a:r>
              <a:rPr lang="fr-FR" b="1" i="1" dirty="0" smtClean="0">
                <a:solidFill>
                  <a:schemeClr val="tx2">
                    <a:lumMod val="60000"/>
                    <a:lumOff val="40000"/>
                  </a:schemeClr>
                </a:solidFill>
              </a:rPr>
              <a:t>Fusion thermonucléaire</a:t>
            </a:r>
          </a:p>
        </p:txBody>
      </p:sp>
      <p:sp>
        <p:nvSpPr>
          <p:cNvPr id="9" name="ZoneTexte 8"/>
          <p:cNvSpPr txBox="1"/>
          <p:nvPr/>
        </p:nvSpPr>
        <p:spPr>
          <a:xfrm>
            <a:off x="495300" y="2305050"/>
            <a:ext cx="1943100" cy="461665"/>
          </a:xfrm>
          <a:prstGeom prst="rect">
            <a:avLst/>
          </a:prstGeom>
          <a:noFill/>
        </p:spPr>
        <p:txBody>
          <a:bodyPr wrap="square" rtlCol="0">
            <a:spAutoFit/>
          </a:bodyPr>
          <a:lstStyle/>
          <a:p>
            <a:r>
              <a:rPr lang="fr-FR" dirty="0" smtClean="0">
                <a:solidFill>
                  <a:schemeClr val="accent6">
                    <a:lumMod val="60000"/>
                    <a:lumOff val="40000"/>
                  </a:schemeClr>
                </a:solidFill>
              </a:rPr>
              <a:t>Définition</a:t>
            </a:r>
            <a:endParaRPr lang="fr-FR" dirty="0">
              <a:solidFill>
                <a:schemeClr val="accent6">
                  <a:lumMod val="60000"/>
                  <a:lumOff val="40000"/>
                </a:schemeClr>
              </a:solidFill>
            </a:endParaRPr>
          </a:p>
        </p:txBody>
      </p:sp>
      <p:sp>
        <p:nvSpPr>
          <p:cNvPr id="11" name="ZoneTexte 10"/>
          <p:cNvSpPr txBox="1"/>
          <p:nvPr/>
        </p:nvSpPr>
        <p:spPr>
          <a:xfrm>
            <a:off x="2619376" y="2028825"/>
            <a:ext cx="6524624" cy="707886"/>
          </a:xfrm>
          <a:prstGeom prst="rect">
            <a:avLst/>
          </a:prstGeom>
          <a:noFill/>
        </p:spPr>
        <p:txBody>
          <a:bodyPr wrap="square" rtlCol="0">
            <a:spAutoFit/>
          </a:bodyPr>
          <a:lstStyle/>
          <a:p>
            <a:r>
              <a:rPr lang="fr-FR" sz="2000" dirty="0" smtClean="0"/>
              <a:t>Elle se produit naturellement dans le Soleil et les autres étoiles.</a:t>
            </a:r>
            <a:endParaRPr lang="fr-FR" sz="2000" dirty="0"/>
          </a:p>
        </p:txBody>
      </p:sp>
      <p:sp>
        <p:nvSpPr>
          <p:cNvPr id="13" name="ZoneTexte 12"/>
          <p:cNvSpPr txBox="1"/>
          <p:nvPr/>
        </p:nvSpPr>
        <p:spPr>
          <a:xfrm>
            <a:off x="2628900" y="123825"/>
            <a:ext cx="6515099" cy="769441"/>
          </a:xfrm>
          <a:prstGeom prst="rect">
            <a:avLst/>
          </a:prstGeom>
          <a:noFill/>
        </p:spPr>
        <p:txBody>
          <a:bodyPr wrap="square" rtlCol="0">
            <a:spAutoFit/>
          </a:bodyPr>
          <a:lstStyle/>
          <a:p>
            <a:r>
              <a:rPr lang="fr-FR" sz="2000" dirty="0" smtClean="0"/>
              <a:t>La fusion est la réaction entre 2 noyaux, généralement petits, qui s'assemblent pour donner un noyau plus lourd</a:t>
            </a:r>
            <a:r>
              <a:rPr lang="fr-FR" dirty="0" smtClean="0"/>
              <a:t>.</a:t>
            </a:r>
          </a:p>
        </p:txBody>
      </p:sp>
      <p:sp>
        <p:nvSpPr>
          <p:cNvPr id="14" name="ZoneTexte 13"/>
          <p:cNvSpPr txBox="1"/>
          <p:nvPr/>
        </p:nvSpPr>
        <p:spPr>
          <a:xfrm>
            <a:off x="2609850" y="923925"/>
            <a:ext cx="6534149" cy="1015663"/>
          </a:xfrm>
          <a:prstGeom prst="rect">
            <a:avLst/>
          </a:prstGeom>
          <a:noFill/>
        </p:spPr>
        <p:txBody>
          <a:bodyPr wrap="square" rtlCol="0">
            <a:spAutoFit/>
          </a:bodyPr>
          <a:lstStyle/>
          <a:p>
            <a:r>
              <a:rPr lang="fr-FR" sz="2000" dirty="0" smtClean="0"/>
              <a:t>Cette transformation a besoin de plusieurs millions de degrés pour s'opérer (d'où son qualificatif de thermonucléaire) et elle libère une énergie colossale.</a:t>
            </a:r>
          </a:p>
        </p:txBody>
      </p:sp>
      <p:sp>
        <p:nvSpPr>
          <p:cNvPr id="15" name="ZoneTexte 14"/>
          <p:cNvSpPr txBox="1"/>
          <p:nvPr/>
        </p:nvSpPr>
        <p:spPr>
          <a:xfrm>
            <a:off x="0" y="3371850"/>
            <a:ext cx="2676525" cy="1200329"/>
          </a:xfrm>
          <a:prstGeom prst="rect">
            <a:avLst/>
          </a:prstGeom>
          <a:noFill/>
        </p:spPr>
        <p:txBody>
          <a:bodyPr wrap="square" rtlCol="0">
            <a:spAutoFit/>
          </a:bodyPr>
          <a:lstStyle/>
          <a:p>
            <a:pPr algn="ctr"/>
            <a:r>
              <a:rPr lang="fr-FR" dirty="0" smtClean="0">
                <a:solidFill>
                  <a:schemeClr val="accent6">
                    <a:lumMod val="60000"/>
                    <a:lumOff val="40000"/>
                  </a:schemeClr>
                </a:solidFill>
              </a:rPr>
              <a:t>Exemple: la fusion de l’hydrogène dans le soleil</a:t>
            </a:r>
            <a:endParaRPr lang="fr-FR" dirty="0">
              <a:solidFill>
                <a:schemeClr val="accent6">
                  <a:lumMod val="60000"/>
                  <a:lumOff val="40000"/>
                </a:schemeClr>
              </a:solidFill>
            </a:endParaRPr>
          </a:p>
        </p:txBody>
      </p:sp>
      <p:pic>
        <p:nvPicPr>
          <p:cNvPr id="24578" name="Picture 2" descr="http://e.m.c.2.free.fr/helium3.jpg"/>
          <p:cNvPicPr>
            <a:picLocks noChangeAspect="1" noChangeArrowheads="1"/>
          </p:cNvPicPr>
          <p:nvPr/>
        </p:nvPicPr>
        <p:blipFill>
          <a:blip r:embed="rId4" cstate="print"/>
          <a:srcRect/>
          <a:stretch>
            <a:fillRect/>
          </a:stretch>
        </p:blipFill>
        <p:spPr bwMode="auto">
          <a:xfrm>
            <a:off x="2675055" y="4382646"/>
            <a:ext cx="6468945" cy="1580003"/>
          </a:xfrm>
          <a:prstGeom prst="rect">
            <a:avLst/>
          </a:prstGeom>
          <a:noFill/>
        </p:spPr>
      </p:pic>
      <p:pic>
        <p:nvPicPr>
          <p:cNvPr id="24580" name="Picture 4" descr="http://e.m.c.2.free.fr/helium4.jpg"/>
          <p:cNvPicPr>
            <a:picLocks noChangeAspect="1" noChangeArrowheads="1"/>
          </p:cNvPicPr>
          <p:nvPr/>
        </p:nvPicPr>
        <p:blipFill>
          <a:blip r:embed="rId5" cstate="print"/>
          <a:srcRect/>
          <a:stretch>
            <a:fillRect/>
          </a:stretch>
        </p:blipFill>
        <p:spPr bwMode="auto">
          <a:xfrm>
            <a:off x="302042" y="4542249"/>
            <a:ext cx="8841958" cy="2134775"/>
          </a:xfrm>
          <a:prstGeom prst="rect">
            <a:avLst/>
          </a:prstGeom>
          <a:noFill/>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iterate type="lt">
                                    <p:tmPct val="10000"/>
                                  </p:iterate>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1030"/>
                                        </p:tgtEl>
                                        <p:attrNameLst>
                                          <p:attrName>style.visibility</p:attrName>
                                        </p:attrNameLst>
                                      </p:cBhvr>
                                      <p:to>
                                        <p:strVal val="visible"/>
                                      </p:to>
                                    </p:set>
                                    <p:anim calcmode="lin" valueType="num">
                                      <p:cBhvr additive="base">
                                        <p:cTn id="43" dur="500" fill="hold"/>
                                        <p:tgtEl>
                                          <p:spTgt spid="1030"/>
                                        </p:tgtEl>
                                        <p:attrNameLst>
                                          <p:attrName>ppt_x</p:attrName>
                                        </p:attrNameLst>
                                      </p:cBhvr>
                                      <p:tavLst>
                                        <p:tav tm="0">
                                          <p:val>
                                            <p:strVal val="#ppt_x"/>
                                          </p:val>
                                        </p:tav>
                                        <p:tav tm="100000">
                                          <p:val>
                                            <p:strVal val="#ppt_x"/>
                                          </p:val>
                                        </p:tav>
                                      </p:tavLst>
                                    </p:anim>
                                    <p:anim calcmode="lin" valueType="num">
                                      <p:cBhvr additive="base">
                                        <p:cTn id="44" dur="500" fill="hold"/>
                                        <p:tgtEl>
                                          <p:spTgt spid="1030"/>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4578"/>
                                        </p:tgtEl>
                                        <p:attrNameLst>
                                          <p:attrName>style.visibility</p:attrName>
                                        </p:attrNameLst>
                                      </p:cBhvr>
                                      <p:to>
                                        <p:strVal val="visible"/>
                                      </p:to>
                                    </p:set>
                                    <p:anim calcmode="lin" valueType="num">
                                      <p:cBhvr additive="base">
                                        <p:cTn id="49" dur="500" fill="hold"/>
                                        <p:tgtEl>
                                          <p:spTgt spid="24578"/>
                                        </p:tgtEl>
                                        <p:attrNameLst>
                                          <p:attrName>ppt_x</p:attrName>
                                        </p:attrNameLst>
                                      </p:cBhvr>
                                      <p:tavLst>
                                        <p:tav tm="0">
                                          <p:val>
                                            <p:strVal val="0-#ppt_w/2"/>
                                          </p:val>
                                        </p:tav>
                                        <p:tav tm="100000">
                                          <p:val>
                                            <p:strVal val="#ppt_x"/>
                                          </p:val>
                                        </p:tav>
                                      </p:tavLst>
                                    </p:anim>
                                    <p:anim calcmode="lin" valueType="num">
                                      <p:cBhvr additive="base">
                                        <p:cTn id="50" dur="500" fill="hold"/>
                                        <p:tgtEl>
                                          <p:spTgt spid="2457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030"/>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2457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1" fill="hold" nodeType="clickEffect">
                                  <p:stCondLst>
                                    <p:cond delay="0"/>
                                  </p:stCondLst>
                                  <p:childTnLst>
                                    <p:set>
                                      <p:cBhvr>
                                        <p:cTn id="62" dur="1" fill="hold">
                                          <p:stCondLst>
                                            <p:cond delay="0"/>
                                          </p:stCondLst>
                                        </p:cTn>
                                        <p:tgtEl>
                                          <p:spTgt spid="24580"/>
                                        </p:tgtEl>
                                        <p:attrNameLst>
                                          <p:attrName>style.visibility</p:attrName>
                                        </p:attrNameLst>
                                      </p:cBhvr>
                                      <p:to>
                                        <p:strVal val="visible"/>
                                      </p:to>
                                    </p:set>
                                    <p:anim calcmode="lin" valueType="num">
                                      <p:cBhvr additive="base">
                                        <p:cTn id="63" dur="500" fill="hold"/>
                                        <p:tgtEl>
                                          <p:spTgt spid="24580"/>
                                        </p:tgtEl>
                                        <p:attrNameLst>
                                          <p:attrName>ppt_x</p:attrName>
                                        </p:attrNameLst>
                                      </p:cBhvr>
                                      <p:tavLst>
                                        <p:tav tm="0">
                                          <p:val>
                                            <p:strVal val="#ppt_x"/>
                                          </p:val>
                                        </p:tav>
                                        <p:tav tm="100000">
                                          <p:val>
                                            <p:strVal val="#ppt_x"/>
                                          </p:val>
                                        </p:tav>
                                      </p:tavLst>
                                    </p:anim>
                                    <p:anim calcmode="lin" valueType="num">
                                      <p:cBhvr additive="base">
                                        <p:cTn id="64" dur="500" fill="hold"/>
                                        <p:tgtEl>
                                          <p:spTgt spid="245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1"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descr="Purple mesh"/>
          <p:cNvSpPr>
            <a:spLocks noChangeArrowheads="1"/>
          </p:cNvSpPr>
          <p:nvPr/>
        </p:nvSpPr>
        <p:spPr bwMode="auto">
          <a:xfrm>
            <a:off x="0" y="0"/>
            <a:ext cx="2638425" cy="6858000"/>
          </a:xfrm>
          <a:prstGeom prst="rect">
            <a:avLst/>
          </a:prstGeom>
          <a:blipFill dpi="0" rotWithShape="0">
            <a:blip r:embed="rId2" cstate="print"/>
            <a:srcRect/>
            <a:tile tx="0" ty="0" sx="100000" sy="100000" flip="none" algn="tl"/>
          </a:blipFill>
          <a:ln w="12700">
            <a:noFill/>
            <a:miter lim="800000"/>
            <a:headEnd type="none" w="sm" len="sm"/>
            <a:tailEnd type="none" w="sm" len="sm"/>
          </a:ln>
          <a:effectLst/>
        </p:spPr>
        <p:txBody>
          <a:bodyPr wrap="none" anchor="ctr"/>
          <a:lstStyle/>
          <a:p>
            <a:endParaRPr lang="fr-FR" dirty="0"/>
          </a:p>
        </p:txBody>
      </p:sp>
      <p:sp>
        <p:nvSpPr>
          <p:cNvPr id="5" name="ZoneTexte 4"/>
          <p:cNvSpPr txBox="1"/>
          <p:nvPr/>
        </p:nvSpPr>
        <p:spPr>
          <a:xfrm>
            <a:off x="0" y="142875"/>
            <a:ext cx="2514600" cy="830997"/>
          </a:xfrm>
          <a:prstGeom prst="rect">
            <a:avLst/>
          </a:prstGeom>
          <a:noFill/>
        </p:spPr>
        <p:txBody>
          <a:bodyPr wrap="square" rtlCol="0">
            <a:spAutoFit/>
          </a:bodyPr>
          <a:lstStyle/>
          <a:p>
            <a:pPr algn="ctr"/>
            <a:r>
              <a:rPr lang="fr-FR" b="1" i="1" dirty="0" smtClean="0">
                <a:solidFill>
                  <a:schemeClr val="tx2">
                    <a:lumMod val="60000"/>
                    <a:lumOff val="40000"/>
                  </a:schemeClr>
                </a:solidFill>
              </a:rPr>
              <a:t>Fission nucléaire</a:t>
            </a:r>
          </a:p>
          <a:p>
            <a:pPr algn="ctr"/>
            <a:r>
              <a:rPr lang="fr-FR" b="1" i="1" dirty="0" smtClean="0">
                <a:solidFill>
                  <a:schemeClr val="tx2">
                    <a:lumMod val="60000"/>
                    <a:lumOff val="40000"/>
                  </a:schemeClr>
                </a:solidFill>
              </a:rPr>
              <a:t>induite</a:t>
            </a:r>
            <a:endParaRPr lang="fr-FR" b="1" i="1" dirty="0">
              <a:solidFill>
                <a:schemeClr val="tx2">
                  <a:lumMod val="60000"/>
                  <a:lumOff val="40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3527425" y="469900"/>
            <a:ext cx="4584700" cy="4699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575050" y="1384300"/>
            <a:ext cx="4508500" cy="46990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3552825" y="2279650"/>
            <a:ext cx="4495800" cy="469900"/>
          </a:xfrm>
          <a:prstGeom prst="rect">
            <a:avLst/>
          </a:prstGeom>
          <a:noFill/>
          <a:ln w="9525">
            <a:noFill/>
            <a:miter lim="800000"/>
            <a:headEnd/>
            <a:tailEnd/>
          </a:ln>
        </p:spPr>
      </p:pic>
      <p:pic>
        <p:nvPicPr>
          <p:cNvPr id="1030" name="Picture 6" descr="http://e.m.c.2.free.fr/tritium.jpg"/>
          <p:cNvPicPr>
            <a:picLocks noChangeAspect="1" noChangeArrowheads="1"/>
          </p:cNvPicPr>
          <p:nvPr/>
        </p:nvPicPr>
        <p:blipFill>
          <a:blip r:embed="rId6" cstate="print"/>
          <a:srcRect/>
          <a:stretch>
            <a:fillRect/>
          </a:stretch>
        </p:blipFill>
        <p:spPr bwMode="auto">
          <a:xfrm>
            <a:off x="2754968" y="3048001"/>
            <a:ext cx="6389032" cy="1558924"/>
          </a:xfrm>
          <a:prstGeom prst="rect">
            <a:avLst/>
          </a:prstGeom>
          <a:noFill/>
        </p:spPr>
      </p:pic>
      <p:sp>
        <p:nvSpPr>
          <p:cNvPr id="10" name="ZoneTexte 9"/>
          <p:cNvSpPr txBox="1"/>
          <p:nvPr/>
        </p:nvSpPr>
        <p:spPr>
          <a:xfrm>
            <a:off x="0" y="3209925"/>
            <a:ext cx="2638425" cy="830997"/>
          </a:xfrm>
          <a:prstGeom prst="rect">
            <a:avLst/>
          </a:prstGeom>
          <a:noFill/>
        </p:spPr>
        <p:txBody>
          <a:bodyPr wrap="square" rtlCol="0">
            <a:spAutoFit/>
          </a:bodyPr>
          <a:lstStyle/>
          <a:p>
            <a:pPr algn="ctr"/>
            <a:r>
              <a:rPr lang="fr-FR" b="1" i="1" dirty="0" smtClean="0">
                <a:solidFill>
                  <a:schemeClr val="tx2">
                    <a:lumMod val="60000"/>
                    <a:lumOff val="40000"/>
                  </a:schemeClr>
                </a:solidFill>
              </a:rPr>
              <a:t>Fusion thermonucléaire</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 calcmode="lin" valueType="num">
                                      <p:cBhvr additive="base">
                                        <p:cTn id="17" dur="500" fill="hold"/>
                                        <p:tgtEl>
                                          <p:spTgt spid="1027"/>
                                        </p:tgtEl>
                                        <p:attrNameLst>
                                          <p:attrName>ppt_x</p:attrName>
                                        </p:attrNameLst>
                                      </p:cBhvr>
                                      <p:tavLst>
                                        <p:tav tm="0">
                                          <p:val>
                                            <p:strVal val="0-#ppt_w/2"/>
                                          </p:val>
                                        </p:tav>
                                        <p:tav tm="100000">
                                          <p:val>
                                            <p:strVal val="#ppt_x"/>
                                          </p:val>
                                        </p:tav>
                                      </p:tavLst>
                                    </p:anim>
                                    <p:anim calcmode="lin" valueType="num">
                                      <p:cBhvr additive="base">
                                        <p:cTn id="18" dur="500" fill="hold"/>
                                        <p:tgtEl>
                                          <p:spTgt spid="102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 calcmode="lin" valueType="num">
                                      <p:cBhvr additive="base">
                                        <p:cTn id="23" dur="500" fill="hold"/>
                                        <p:tgtEl>
                                          <p:spTgt spid="1028"/>
                                        </p:tgtEl>
                                        <p:attrNameLst>
                                          <p:attrName>ppt_x</p:attrName>
                                        </p:attrNameLst>
                                      </p:cBhvr>
                                      <p:tavLst>
                                        <p:tav tm="0">
                                          <p:val>
                                            <p:strVal val="1+#ppt_w/2"/>
                                          </p:val>
                                        </p:tav>
                                        <p:tav tm="100000">
                                          <p:val>
                                            <p:strVal val="#ppt_x"/>
                                          </p:val>
                                        </p:tav>
                                      </p:tavLst>
                                    </p:anim>
                                    <p:anim calcmode="lin" valueType="num">
                                      <p:cBhvr additive="base">
                                        <p:cTn id="24"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anim calcmode="lin" valueType="num">
                                      <p:cBhvr additive="base">
                                        <p:cTn id="35" dur="500" fill="hold"/>
                                        <p:tgtEl>
                                          <p:spTgt spid="1030"/>
                                        </p:tgtEl>
                                        <p:attrNameLst>
                                          <p:attrName>ppt_x</p:attrName>
                                        </p:attrNameLst>
                                      </p:cBhvr>
                                      <p:tavLst>
                                        <p:tav tm="0">
                                          <p:val>
                                            <p:strVal val="#ppt_x"/>
                                          </p:val>
                                        </p:tav>
                                        <p:tav tm="100000">
                                          <p:val>
                                            <p:strVal val="#ppt_x"/>
                                          </p:val>
                                        </p:tav>
                                      </p:tavLst>
                                    </p:anim>
                                    <p:anim calcmode="lin" valueType="num">
                                      <p:cBhvr additive="base">
                                        <p:cTn id="36" dur="500" fill="hold"/>
                                        <p:tgtEl>
                                          <p:spTgt spid="10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theme/theme1.xml><?xml version="1.0" encoding="utf-8"?>
<a:theme xmlns:a="http://schemas.openxmlformats.org/drawingml/2006/main" name="01-Formules de conjugaison">
  <a:themeElements>
    <a:clrScheme name="Modèle par défaut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0033"/>
      </a:hlink>
      <a:folHlink>
        <a:srgbClr val="3366FF"/>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odèle par défaut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0033"/>
        </a:hlink>
        <a:folHlink>
          <a:srgbClr val="3366FF"/>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6666FF"/>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00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425</TotalTime>
  <Words>290</Words>
  <Application>Microsoft Office PowerPoint</Application>
  <PresentationFormat>Affichage à l'écran (4:3)</PresentationFormat>
  <Paragraphs>49</Paragraphs>
  <Slides>8</Slides>
  <Notes>0</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01-Formules de conjugaison</vt:lpstr>
      <vt:lpstr>Diapositive 1</vt:lpstr>
      <vt:lpstr>Diapositive 2</vt:lpstr>
      <vt:lpstr>Diapositive 3</vt:lpstr>
      <vt:lpstr>Diapositive 4</vt:lpstr>
      <vt:lpstr>Diapositive 5</vt:lpstr>
      <vt:lpstr>Diapositive 6</vt:lpstr>
      <vt:lpstr>Diapositive 7</vt:lpstr>
      <vt:lpstr>Diapositive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Jacques Ardissone</dc:creator>
  <cp:lastModifiedBy>Jacques Ardissone</cp:lastModifiedBy>
  <cp:revision>126</cp:revision>
  <dcterms:created xsi:type="dcterms:W3CDTF">2013-12-09T12:26:07Z</dcterms:created>
  <dcterms:modified xsi:type="dcterms:W3CDTF">2014-01-21T06:23:55Z</dcterms:modified>
</cp:coreProperties>
</file>